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0" r:id="rId5"/>
    <p:sldMasterId id="2147483670" r:id="rId6"/>
    <p:sldMasterId id="2147483692" r:id="rId7"/>
    <p:sldMasterId id="2147483696" r:id="rId8"/>
    <p:sldMasterId id="2147483698" r:id="rId9"/>
    <p:sldMasterId id="2147483700" r:id="rId10"/>
    <p:sldMasterId id="2147483702" r:id="rId11"/>
    <p:sldMasterId id="2147483704" r:id="rId12"/>
    <p:sldMasterId id="2147483706" r:id="rId13"/>
    <p:sldMasterId id="2147483708" r:id="rId14"/>
    <p:sldMasterId id="2147483710" r:id="rId15"/>
  </p:sldMasterIdLst>
  <p:notesMasterIdLst>
    <p:notesMasterId r:id="rId51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AE87F-39C6-3C2E-75A1-022F727EA05E}" v="1" dt="2025-02-27T12:02:25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l-PL" sz="4400" b="0" u="none" strike="noStrike">
                <a:solidFill>
                  <a:srgbClr val="000000"/>
                </a:solidFill>
                <a:uFillTx/>
                <a:latin typeface="Arial"/>
              </a:rPr>
              <a:t>Kliknij, aby przesunąć slajd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pl-PL" sz="20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notatek</a:t>
            </a:r>
          </a:p>
        </p:txBody>
      </p:sp>
      <p:sp>
        <p:nvSpPr>
          <p:cNvPr id="1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83" name="PlaceHolder 4"/>
          <p:cNvSpPr>
            <a:spLocks noGrp="1"/>
          </p:cNvSpPr>
          <p:nvPr>
            <p:ph type="dt" idx="4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l-PL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84" name="PlaceHolder 5"/>
          <p:cNvSpPr>
            <a:spLocks noGrp="1"/>
          </p:cNvSpPr>
          <p:nvPr>
            <p:ph type="ftr" idx="5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pl-PL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85" name="PlaceHolder 6"/>
          <p:cNvSpPr>
            <a:spLocks noGrp="1"/>
          </p:cNvSpPr>
          <p:nvPr>
            <p:ph type="sldNum" idx="5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pl-PL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010B7BFA-B0B6-4389-9FBB-5E41550EB49E}" type="slidenum"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pPr indent="0" algn="r">
                <a:buNone/>
              </a:pPr>
              <a:t>‹#›</a:t>
            </a:fld>
            <a:endParaRPr lang="pl-PL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52"/>
          </p:nvPr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l-PL" sz="1400" b="0" u="none" strike="noStrike">
                <a:solidFill>
                  <a:srgbClr val="000000"/>
                </a:solidFill>
                <a:uFillTx/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BD80DCE-1B48-44CC-B259-D537BA06A4EB}" type="slidenum">
              <a:rPr lang="pl-PL" sz="1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3</a:t>
            </a:fld>
            <a:endParaRPr lang="pl-PL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200" b="0" u="none" strike="noStrike">
                <a:solidFill>
                  <a:schemeClr val="dk1"/>
                </a:solidFill>
                <a:uFillTx/>
                <a:latin typeface="Calibri"/>
                <a:ea typeface="Calibri"/>
              </a:rPr>
              <a:t>Jeśli macie wątpliwości proszę doczytać w artykule </a:t>
            </a:r>
            <a:endParaRPr lang="pl-PL" sz="12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pl-PL" sz="1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3213" cy="3084513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3213" cy="3084513"/>
          </a:xfrm>
          <a:prstGeom prst="rect">
            <a:avLst/>
          </a:prstGeom>
          <a:ln w="0">
            <a:noFill/>
          </a:ln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sldNum" idx="53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l-PL" sz="1400" b="0" u="none" strike="noStrike">
                <a:solidFill>
                  <a:srgbClr val="000000"/>
                </a:solidFill>
                <a:uFillTx/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087369-7D60-46E5-8029-37D53EBDCDF5}" type="slidenum">
              <a:rPr lang="pl-PL" sz="1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14</a:t>
            </a:fld>
            <a:endParaRPr lang="pl-PL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3213" cy="3084513"/>
          </a:xfrm>
          <a:prstGeom prst="rect">
            <a:avLst/>
          </a:prstGeom>
          <a:ln w="0">
            <a:noFill/>
          </a:ln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sldNum" idx="54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l-PL" sz="1400" b="0" u="none" strike="noStrike">
                <a:solidFill>
                  <a:srgbClr val="000000"/>
                </a:solidFill>
                <a:uFillTx/>
                <a:latin typeface="Arial"/>
                <a:ea typeface="Arial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49AC497-6B30-4F9C-9CC5-2E49E1E01719}" type="slidenum">
              <a:rPr lang="pl-PL" sz="1400" b="0" u="none" strike="noStrike">
                <a:solidFill>
                  <a:srgbClr val="000000"/>
                </a:solidFill>
                <a:uFillTx/>
                <a:latin typeface="Arial"/>
                <a:ea typeface="Arial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19</a:t>
            </a:fld>
            <a:endParaRPr lang="pl-PL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C000C7E-2768-4D39-A619-E4DC3E3B30A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ekst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6"/>
          </p:nvPr>
        </p:nvSpPr>
        <p:spPr/>
        <p:txBody>
          <a:bodyPr/>
          <a:lstStyle/>
          <a:p>
            <a:fld id="{15560E1C-6F7E-403C-9036-83C7A7A04BB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lika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raz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lstStyle/>
          <a:p>
            <a:fld id="{D6BB5482-92B7-4050-8CAF-A79F8AE48FD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is tres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22B9AAA4-8E42-44AB-B692-E11FCE857F78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is tresc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047FC7CE-2132-41EA-9E33-E2DC3C7635F1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pis tresc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F3947AD7-0F6D-429B-B99C-772E99B3281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pis tres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0"/>
          </p:nvPr>
        </p:nvSpPr>
        <p:spPr/>
        <p:txBody>
          <a:bodyPr/>
          <a:lstStyle/>
          <a:p>
            <a:fld id="{1A456009-4324-418F-8ECF-47113051A47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lstStyle/>
          <a:p>
            <a:fld id="{3D1DAAC3-55EA-430B-A89D-F300CB8B86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ypunktowania  z naglow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BBCCA414-18EE-42B6-B7C9-A7D58B0DFA8E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8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cxnSp>
        <p:nvCxnSpPr>
          <p:cNvPr id="2" name="Google Shape;18;p35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871290" y="412560"/>
            <a:ext cx="584874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&lt;stopka&gt;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616B71BE-7FF5-431B-BE95-7DB85D385D2E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60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cxnSp>
        <p:nvCxnSpPr>
          <p:cNvPr id="161" name="Google Shape;49;p41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62" name="Google Shape;50;p41"/>
          <p:cNvSpPr/>
          <p:nvPr/>
        </p:nvSpPr>
        <p:spPr>
          <a:xfrm>
            <a:off x="297000" y="1126440"/>
            <a:ext cx="6910920" cy="30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endParaRPr lang="pl-PL" sz="1500" b="1" u="none" strike="noStrike">
              <a:solidFill>
                <a:schemeClr val="accent1"/>
              </a:solidFill>
              <a:uFillTx/>
              <a:latin typeface="Arial"/>
              <a:ea typeface="Arial"/>
            </a:endParaRPr>
          </a:p>
        </p:txBody>
      </p:sp>
      <p:sp>
        <p:nvSpPr>
          <p:cNvPr id="163" name="PlaceHolder 1"/>
          <p:cNvSpPr>
            <a:spLocks noGrp="1"/>
          </p:cNvSpPr>
          <p:nvPr>
            <p:ph type="ftr" idx="45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64" name="PlaceHolder 2"/>
          <p:cNvSpPr>
            <a:spLocks noGrp="1"/>
          </p:cNvSpPr>
          <p:nvPr>
            <p:ph type="sldNum" idx="46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54E4EB9B-8411-44E6-85B7-92D81C71741D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68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pic>
        <p:nvPicPr>
          <p:cNvPr id="169" name="Google Shape;55;p42" descr="Obraz zawierający osoba, trzymający, ręka, mężczyzna&#10;&#10;Opis wygenerowany automatycznie"/>
          <p:cNvPicPr/>
          <p:nvPr/>
        </p:nvPicPr>
        <p:blipFill>
          <a:blip r:embed="rId4"/>
          <a:stretch/>
        </p:blipFill>
        <p:spPr>
          <a:xfrm>
            <a:off x="0" y="0"/>
            <a:ext cx="9167310" cy="685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Google Shape;56;p42"/>
          <p:cNvPicPr/>
          <p:nvPr/>
        </p:nvPicPr>
        <p:blipFill>
          <a:blip r:embed="rId5"/>
          <a:stretch/>
        </p:blipFill>
        <p:spPr>
          <a:xfrm>
            <a:off x="1514970" y="1819440"/>
            <a:ext cx="2027700" cy="2703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74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cxnSp>
        <p:nvCxnSpPr>
          <p:cNvPr id="175" name="Google Shape;62;p43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76" name="PlaceHolder 1"/>
          <p:cNvSpPr>
            <a:spLocks noGrp="1"/>
          </p:cNvSpPr>
          <p:nvPr>
            <p:ph type="ftr" idx="47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77" name="PlaceHolder 2"/>
          <p:cNvSpPr>
            <a:spLocks noGrp="1"/>
          </p:cNvSpPr>
          <p:nvPr>
            <p:ph type="sldNum" idx="48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B95CF5D7-9B28-4367-9D2B-06D94463116A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;p34"/>
          <p:cNvPicPr/>
          <p:nvPr/>
        </p:nvPicPr>
        <p:blipFill>
          <a:blip r:embed="rId4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8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pic>
        <p:nvPicPr>
          <p:cNvPr id="9" name="Google Shape;66;p44"/>
          <p:cNvPicPr/>
          <p:nvPr/>
        </p:nvPicPr>
        <p:blipFill>
          <a:blip r:embed="rId5"/>
          <a:stretch/>
        </p:blipFill>
        <p:spPr>
          <a:xfrm>
            <a:off x="4181220" y="973080"/>
            <a:ext cx="1955340" cy="260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Google Shape;68;p44"/>
          <p:cNvSpPr/>
          <p:nvPr/>
        </p:nvSpPr>
        <p:spPr>
          <a:xfrm>
            <a:off x="6053940" y="1816560"/>
            <a:ext cx="2891970" cy="622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33750" rIns="67500" bIns="33750" anchor="t">
            <a:sp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5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RESQL</a:t>
            </a:r>
            <a:endParaRPr lang="pl-PL" sz="15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ul. Chodakowska 19/31</a:t>
            </a:r>
            <a:endParaRPr lang="pl-PL" sz="105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03-815 Warszawa</a:t>
            </a:r>
            <a:endParaRPr lang="pl-PL" sz="105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cxnSp>
        <p:nvCxnSpPr>
          <p:cNvPr id="11" name="Google Shape;71;p44"/>
          <p:cNvCxnSpPr/>
          <p:nvPr/>
        </p:nvCxnSpPr>
        <p:spPr>
          <a:xfrm>
            <a:off x="4713660" y="3215880"/>
            <a:ext cx="4101300" cy="1440"/>
          </a:xfrm>
          <a:prstGeom prst="straightConnector1">
            <a:avLst/>
          </a:prstGeom>
          <a:ln w="9525">
            <a:solidFill>
              <a:srgbClr val="DEDEDE"/>
            </a:solidFill>
            <a:round/>
          </a:ln>
        </p:spPr>
      </p:cxnSp>
      <p:sp>
        <p:nvSpPr>
          <p:cNvPr id="12" name="Google Shape;72;p44"/>
          <p:cNvSpPr/>
          <p:nvPr/>
        </p:nvSpPr>
        <p:spPr>
          <a:xfrm>
            <a:off x="408780" y="2683800"/>
            <a:ext cx="4239540" cy="640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Dziękujemy za uwagę. </a:t>
            </a:r>
            <a:endParaRPr lang="pl-PL" sz="21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685800">
              <a:lnSpc>
                <a:spcPct val="100000"/>
              </a:lnSpc>
              <a:spcBef>
                <a:spcPts val="451"/>
              </a:spcBef>
              <a:tabLst>
                <a:tab pos="0" algn="l"/>
              </a:tabLst>
            </a:pPr>
            <a:r>
              <a:rPr lang="pl-PL" sz="120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W razie pytań zapraszamy do kontaktu.</a:t>
            </a:r>
            <a:endParaRPr lang="pl-PL" sz="12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FFFFFF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FFFFFF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FFFFFF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FFFFFF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FFFFFF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FFFFFF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FFFFFF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FFFFFF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11;p34"/>
          <p:cNvPicPr/>
          <p:nvPr/>
        </p:nvPicPr>
        <p:blipFill>
          <a:blip r:embed="rId4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59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17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18" name="PlaceHolder 1"/>
          <p:cNvSpPr>
            <a:spLocks noGrp="1"/>
          </p:cNvSpPr>
          <p:nvPr>
            <p:ph type="ftr" idx="31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sldNum" idx="32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F9B5A4DB-776B-438A-9ABF-22ADEDE3C355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28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29" name="PlaceHolder 1"/>
          <p:cNvSpPr>
            <a:spLocks noGrp="1"/>
          </p:cNvSpPr>
          <p:nvPr>
            <p:ph type="ftr" idx="35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30" name="PlaceHolder 2"/>
          <p:cNvSpPr>
            <a:spLocks noGrp="1"/>
          </p:cNvSpPr>
          <p:nvPr>
            <p:ph type="sldNum" idx="36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FEB5EBB8-77FE-401E-9E7F-4C963F8BFEF0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34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35" name="PlaceHolder 1"/>
          <p:cNvSpPr>
            <a:spLocks noGrp="1"/>
          </p:cNvSpPr>
          <p:nvPr>
            <p:ph type="ftr" idx="37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36" name="PlaceHolder 2"/>
          <p:cNvSpPr>
            <a:spLocks noGrp="1"/>
          </p:cNvSpPr>
          <p:nvPr>
            <p:ph type="sldNum" idx="38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0E92EB47-A671-4B2E-B927-15184AA7038D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40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41" name="PlaceHolder 1"/>
          <p:cNvSpPr>
            <a:spLocks noGrp="1"/>
          </p:cNvSpPr>
          <p:nvPr>
            <p:ph type="ftr" idx="39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42" name="PlaceHolder 2"/>
          <p:cNvSpPr>
            <a:spLocks noGrp="1"/>
          </p:cNvSpPr>
          <p:nvPr>
            <p:ph type="sldNum" idx="40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r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algn="r" defTabSz="685800">
              <a:lnSpc>
                <a:spcPct val="100000"/>
              </a:lnSpc>
              <a:buNone/>
              <a:tabLst>
                <a:tab pos="0" algn="l"/>
              </a:tabLst>
            </a:pPr>
            <a:fld id="{3A658D6D-A42C-458B-98BD-80EEE8FD00F9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algn="r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46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47" name="PlaceHolder 1"/>
          <p:cNvSpPr>
            <a:spLocks noGrp="1"/>
          </p:cNvSpPr>
          <p:nvPr>
            <p:ph type="ftr" idx="41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48" name="PlaceHolder 2"/>
          <p:cNvSpPr>
            <a:spLocks noGrp="1"/>
          </p:cNvSpPr>
          <p:nvPr>
            <p:ph type="sldNum" idx="42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BA37BAB9-3867-44A3-A3D1-3894D0616D46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1;p34"/>
          <p:cNvPicPr/>
          <p:nvPr/>
        </p:nvPicPr>
        <p:blipFill>
          <a:blip r:embed="rId3"/>
          <a:stretch/>
        </p:blipFill>
        <p:spPr>
          <a:xfrm>
            <a:off x="7426080" y="85680"/>
            <a:ext cx="1595430" cy="919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52" name="Google Shape;14;p34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cxnSp>
        <p:nvCxnSpPr>
          <p:cNvPr id="153" name="Google Shape;41;p40"/>
          <p:cNvCxnSpPr/>
          <p:nvPr/>
        </p:nvCxnSpPr>
        <p:spPr>
          <a:xfrm>
            <a:off x="792990" y="412200"/>
            <a:ext cx="1080" cy="21744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sp>
        <p:nvSpPr>
          <p:cNvPr id="154" name="Google Shape;42;p40"/>
          <p:cNvSpPr/>
          <p:nvPr/>
        </p:nvSpPr>
        <p:spPr>
          <a:xfrm>
            <a:off x="297000" y="1126440"/>
            <a:ext cx="6910920" cy="30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endParaRPr lang="pl-PL" sz="1500" b="1" u="none" strike="noStrike">
              <a:solidFill>
                <a:schemeClr val="accent1"/>
              </a:solidFill>
              <a:uFillTx/>
              <a:latin typeface="Calibri"/>
              <a:ea typeface="Calibri"/>
            </a:endParaRPr>
          </a:p>
        </p:txBody>
      </p:sp>
      <p:sp>
        <p:nvSpPr>
          <p:cNvPr id="155" name="PlaceHolder 1"/>
          <p:cNvSpPr>
            <a:spLocks noGrp="1"/>
          </p:cNvSpPr>
          <p:nvPr>
            <p:ph type="ftr" idx="43"/>
          </p:nvPr>
        </p:nvSpPr>
        <p:spPr>
          <a:xfrm>
            <a:off x="871290" y="412560"/>
            <a:ext cx="633663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685800">
              <a:lnSpc>
                <a:spcPct val="100000"/>
              </a:lnSpc>
              <a:buNone/>
              <a:tabLst>
                <a:tab pos="0" algn="l"/>
              </a:tabLst>
              <a:defRPr lang="pl-PL" sz="105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156" name="PlaceHolder 2"/>
          <p:cNvSpPr>
            <a:spLocks noGrp="1"/>
          </p:cNvSpPr>
          <p:nvPr>
            <p:ph type="sldNum" idx="44"/>
          </p:nvPr>
        </p:nvSpPr>
        <p:spPr>
          <a:xfrm>
            <a:off x="297000" y="412560"/>
            <a:ext cx="424980" cy="21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685800">
              <a:lnSpc>
                <a:spcPct val="100000"/>
              </a:lnSpc>
              <a:buNone/>
              <a:tabLst>
                <a:tab pos="0" algn="l"/>
              </a:tabLst>
              <a:def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defRPr>
            </a:lvl1pPr>
          </a:lstStyle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fld id="{92CD02DC-594E-44FE-B2EF-023E693D17F6}" type="slidenum">
              <a:rPr lang="pl-PL" sz="713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pPr indent="0" defTabSz="685800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pl-PL" sz="713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l-PL" sz="33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324000" indent="-243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100" b="0" u="none" strike="noStrike">
                <a:solidFill>
                  <a:srgbClr val="000000"/>
                </a:solidFill>
                <a:uFillTx/>
                <a:latin typeface="Arial"/>
              </a:rPr>
              <a:t>Drugi poziom konspektu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rgbClr val="000000"/>
                </a:solidFill>
                <a:uFillTx/>
                <a:latin typeface="Arial"/>
              </a:rPr>
              <a:t>Trzeci poziom konspektu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Czwarty poziom konspektu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Piąty poziom konspektu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Szósty poziom konspektu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CefB2DBYe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458590" y="1978560"/>
            <a:ext cx="336447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400" b="1" u="none" strike="noStrike">
                <a:solidFill>
                  <a:srgbClr val="002060"/>
                </a:solidFill>
                <a:uFillTx/>
                <a:latin typeface="Calibri"/>
                <a:ea typeface="Calibri"/>
              </a:rPr>
              <a:t>RESQL – prezentacja dla Uczniów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5458590" y="3477870"/>
            <a:ext cx="3364470" cy="140292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marL="171450" indent="0" defTabSz="685800">
              <a:lnSpc>
                <a:spcPct val="155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pl-PL" sz="1350" b="1" u="none" strike="noStrike">
                <a:solidFill>
                  <a:srgbClr val="002060"/>
                </a:solidFill>
                <a:uFillTx/>
                <a:latin typeface="Calibri"/>
                <a:ea typeface="Calibri"/>
              </a:rPr>
              <a:t>System zapobiegania przemocy RESQL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29;p1"/>
          <p:cNvSpPr/>
          <p:nvPr/>
        </p:nvSpPr>
        <p:spPr>
          <a:xfrm>
            <a:off x="-9180" y="857250"/>
            <a:ext cx="9143010" cy="5142420"/>
          </a:xfrm>
          <a:prstGeom prst="rect">
            <a:avLst/>
          </a:prstGeom>
          <a:solidFill>
            <a:srgbClr val="00243F"/>
          </a:solidFill>
          <a:ln w="12700">
            <a:solidFill>
              <a:srgbClr val="00497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 </a:t>
            </a:r>
            <a:endParaRPr lang="pl-PL" sz="1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grpSp>
        <p:nvGrpSpPr>
          <p:cNvPr id="274" name="Google Shape;230;p1"/>
          <p:cNvGrpSpPr/>
          <p:nvPr/>
        </p:nvGrpSpPr>
        <p:grpSpPr>
          <a:xfrm>
            <a:off x="4911570" y="1130220"/>
            <a:ext cx="5009850" cy="4779000"/>
            <a:chOff x="6548760" y="363960"/>
            <a:chExt cx="6679800" cy="6372000"/>
          </a:xfrm>
        </p:grpSpPr>
        <p:grpSp>
          <p:nvGrpSpPr>
            <p:cNvPr id="275" name="Google Shape;231;p1"/>
            <p:cNvGrpSpPr/>
            <p:nvPr/>
          </p:nvGrpSpPr>
          <p:grpSpPr>
            <a:xfrm>
              <a:off x="6548760" y="363960"/>
              <a:ext cx="6679800" cy="6372000"/>
              <a:chOff x="6548760" y="363960"/>
              <a:chExt cx="6679800" cy="6372000"/>
            </a:xfrm>
          </p:grpSpPr>
          <p:sp>
            <p:nvSpPr>
              <p:cNvPr id="276" name="Google Shape;232;p1"/>
              <p:cNvSpPr/>
              <p:nvPr/>
            </p:nvSpPr>
            <p:spPr>
              <a:xfrm>
                <a:off x="7822800" y="363960"/>
                <a:ext cx="3823920" cy="1517400"/>
              </a:xfrm>
              <a:custGeom>
                <a:avLst/>
                <a:gdLst>
                  <a:gd name="textAreaLeft" fmla="*/ 0 w 3823920"/>
                  <a:gd name="textAreaRight" fmla="*/ 3825360 w 3823920"/>
                  <a:gd name="textAreaTop" fmla="*/ 0 h 1517400"/>
                  <a:gd name="textAreaBottom" fmla="*/ 1518840 h 151740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endParaRPr lang="pl-PL" sz="105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77" name="Google Shape;233;p1"/>
              <p:cNvSpPr/>
              <p:nvPr/>
            </p:nvSpPr>
            <p:spPr>
              <a:xfrm>
                <a:off x="6548760" y="1637640"/>
                <a:ext cx="1517400" cy="3823920"/>
              </a:xfrm>
              <a:custGeom>
                <a:avLst/>
                <a:gdLst>
                  <a:gd name="textAreaLeft" fmla="*/ 0 w 1517400"/>
                  <a:gd name="textAreaRight" fmla="*/ 1518840 w 1517400"/>
                  <a:gd name="textAreaTop" fmla="*/ 0 h 3823920"/>
                  <a:gd name="textAreaBottom" fmla="*/ 3825360 h 382392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endParaRPr lang="pl-PL" sz="105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78" name="Google Shape;234;p1"/>
              <p:cNvSpPr/>
              <p:nvPr/>
            </p:nvSpPr>
            <p:spPr>
              <a:xfrm>
                <a:off x="7822440" y="1637640"/>
                <a:ext cx="5406120" cy="5098320"/>
              </a:xfrm>
              <a:custGeom>
                <a:avLst/>
                <a:gdLst>
                  <a:gd name="textAreaLeft" fmla="*/ 0 w 5406120"/>
                  <a:gd name="textAreaRight" fmla="*/ 5407560 w 5406120"/>
                  <a:gd name="textAreaTop" fmla="*/ 0 h 5098320"/>
                  <a:gd name="textAreaBottom" fmla="*/ 5099760 h 50983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endParaRPr lang="pl-PL" sz="105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279" name="Google Shape;235;p1"/>
            <p:cNvSpPr/>
            <p:nvPr/>
          </p:nvSpPr>
          <p:spPr>
            <a:xfrm>
              <a:off x="8158680" y="1973520"/>
              <a:ext cx="3152520" cy="3152520"/>
            </a:xfrm>
            <a:custGeom>
              <a:avLst/>
              <a:gdLst>
                <a:gd name="textAreaLeft" fmla="*/ 0 w 3152520"/>
                <a:gd name="textAreaRight" fmla="*/ 3153960 w 3152520"/>
                <a:gd name="textAreaTop" fmla="*/ 0 h 3152520"/>
                <a:gd name="textAreaBottom" fmla="*/ 3153960 h 3152520"/>
              </a:gdLst>
              <a:ahLst/>
              <a:cxnLst/>
              <a:rect l="textAreaLeft" t="textAreaTop" r="textAreaRight" b="textAreaBottom"/>
              <a:pathLst>
                <a:path w="2519897" h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280" name="Google Shape;236;p1"/>
          <p:cNvSpPr/>
          <p:nvPr/>
        </p:nvSpPr>
        <p:spPr>
          <a:xfrm>
            <a:off x="3716820" y="794340"/>
            <a:ext cx="2415690" cy="3600720"/>
          </a:xfrm>
          <a:custGeom>
            <a:avLst/>
            <a:gdLst>
              <a:gd name="textAreaLeft" fmla="*/ 0 w 3220920"/>
              <a:gd name="textAreaRight" fmla="*/ 3222360 w 3220920"/>
              <a:gd name="textAreaTop" fmla="*/ 0 h 4800960"/>
              <a:gd name="textAreaBottom" fmla="*/ 4802400 h 4800960"/>
            </a:gdLst>
            <a:ahLst/>
            <a:cxnLst/>
            <a:rect l="textAreaLeft" t="textAreaTop" r="textAreaRight" b="textAreaBottom"/>
            <a:pathLst>
              <a:path w="3221394" h="4800649">
                <a:moveTo>
                  <a:pt x="3221394" y="1130472"/>
                </a:moveTo>
                <a:cubicBezTo>
                  <a:pt x="2617408" y="1437471"/>
                  <a:pt x="2088519" y="1910687"/>
                  <a:pt x="1711228" y="2532497"/>
                </a:cubicBezTo>
                <a:cubicBezTo>
                  <a:pt x="1333737" y="3154507"/>
                  <a:pt x="1158308" y="3842002"/>
                  <a:pt x="1164716" y="4519684"/>
                </a:cubicBezTo>
                <a:lnTo>
                  <a:pt x="16221" y="4800650"/>
                </a:lnTo>
                <a:cubicBezTo>
                  <a:pt x="5407" y="4670080"/>
                  <a:pt x="0" y="4537708"/>
                  <a:pt x="0" y="4404334"/>
                </a:cubicBezTo>
                <a:cubicBezTo>
                  <a:pt x="0" y="2417347"/>
                  <a:pt x="1216183" y="714731"/>
                  <a:pt x="2944834" y="0"/>
                </a:cubicBezTo>
                <a:lnTo>
                  <a:pt x="3221394" y="1130472"/>
                </a:lnTo>
                <a:close/>
              </a:path>
            </a:pathLst>
          </a:custGeom>
          <a:solidFill>
            <a:srgbClr val="F9F9F9">
              <a:alpha val="1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endParaRPr lang="pl-PL" sz="105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81" name="Google Shape;237;p1"/>
          <p:cNvSpPr/>
          <p:nvPr/>
        </p:nvSpPr>
        <p:spPr>
          <a:xfrm>
            <a:off x="4119660" y="5467500"/>
            <a:ext cx="3779730" cy="2204820"/>
          </a:xfrm>
          <a:custGeom>
            <a:avLst/>
            <a:gdLst>
              <a:gd name="textAreaLeft" fmla="*/ 0 w 5039640"/>
              <a:gd name="textAreaRight" fmla="*/ 5041080 w 5039640"/>
              <a:gd name="textAreaTop" fmla="*/ 0 h 2939760"/>
              <a:gd name="textAreaBottom" fmla="*/ 2941200 h 2939760"/>
            </a:gdLst>
            <a:ahLst/>
            <a:cxnLst/>
            <a:rect l="textAreaLeft" t="textAreaTop" r="textAreaRight" b="textAreaBottom"/>
            <a:pathLst>
              <a:path w="5039361" h="2940329">
                <a:moveTo>
                  <a:pt x="1101835" y="0"/>
                </a:moveTo>
                <a:cubicBezTo>
                  <a:pt x="1460702" y="574748"/>
                  <a:pt x="1978576" y="1059980"/>
                  <a:pt x="2631226" y="1381198"/>
                </a:cubicBezTo>
                <a:cubicBezTo>
                  <a:pt x="3284076" y="1702616"/>
                  <a:pt x="3984187" y="1816965"/>
                  <a:pt x="4658666" y="1751080"/>
                </a:cubicBezTo>
                <a:lnTo>
                  <a:pt x="5039361" y="2870537"/>
                </a:lnTo>
                <a:cubicBezTo>
                  <a:pt x="4910193" y="2892766"/>
                  <a:pt x="4778822" y="2909788"/>
                  <a:pt x="4646049" y="2921603"/>
                </a:cubicBezTo>
                <a:cubicBezTo>
                  <a:pt x="2666672" y="3096231"/>
                  <a:pt x="863925" y="2034248"/>
                  <a:pt x="0" y="375088"/>
                </a:cubicBezTo>
                <a:lnTo>
                  <a:pt x="1101835" y="200"/>
                </a:lnTo>
                <a:close/>
              </a:path>
            </a:pathLst>
          </a:custGeom>
          <a:solidFill>
            <a:srgbClr val="F9F9F9">
              <a:alpha val="1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endParaRPr lang="pl-PL" sz="105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82" name="Google Shape;238;p1"/>
          <p:cNvSpPr/>
          <p:nvPr/>
        </p:nvSpPr>
        <p:spPr>
          <a:xfrm>
            <a:off x="7325910" y="524340"/>
            <a:ext cx="3381210" cy="2648970"/>
          </a:xfrm>
          <a:custGeom>
            <a:avLst/>
            <a:gdLst>
              <a:gd name="textAreaLeft" fmla="*/ 0 w 4508280"/>
              <a:gd name="textAreaRight" fmla="*/ 4509720 w 4508280"/>
              <a:gd name="textAreaTop" fmla="*/ 0 h 3531960"/>
              <a:gd name="textAreaBottom" fmla="*/ 3533400 h 3531960"/>
            </a:gdLst>
            <a:ahLst/>
            <a:cxnLst/>
            <a:rect l="textAreaLeft" t="textAreaTop" r="textAreaRight" b="textAreaBottom"/>
            <a:pathLst>
              <a:path w="4508269" h="3531998">
                <a:moveTo>
                  <a:pt x="3356771" y="3531998"/>
                </a:moveTo>
                <a:cubicBezTo>
                  <a:pt x="3107046" y="2902178"/>
                  <a:pt x="2685096" y="2331636"/>
                  <a:pt x="2100935" y="1898271"/>
                </a:cubicBezTo>
                <a:cubicBezTo>
                  <a:pt x="1516574" y="1464707"/>
                  <a:pt x="848305" y="1226196"/>
                  <a:pt x="173025" y="1169723"/>
                </a:cubicBezTo>
                <a:lnTo>
                  <a:pt x="0" y="0"/>
                </a:lnTo>
                <a:cubicBezTo>
                  <a:pt x="130971" y="1402"/>
                  <a:pt x="263343" y="8211"/>
                  <a:pt x="396116" y="20627"/>
                </a:cubicBezTo>
                <a:cubicBezTo>
                  <a:pt x="2374491" y="205067"/>
                  <a:pt x="3956952" y="1573849"/>
                  <a:pt x="4508270" y="3361376"/>
                </a:cubicBezTo>
                <a:lnTo>
                  <a:pt x="3356971" y="3531798"/>
                </a:lnTo>
                <a:close/>
              </a:path>
            </a:pathLst>
          </a:custGeom>
          <a:solidFill>
            <a:srgbClr val="F9F9F9">
              <a:alpha val="1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endParaRPr lang="pl-PL" sz="105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grpSp>
        <p:nvGrpSpPr>
          <p:cNvPr id="283" name="Google Shape;239;p1"/>
          <p:cNvGrpSpPr/>
          <p:nvPr/>
        </p:nvGrpSpPr>
        <p:grpSpPr>
          <a:xfrm>
            <a:off x="4872420" y="1709370"/>
            <a:ext cx="5011470" cy="4780890"/>
            <a:chOff x="6496560" y="1136160"/>
            <a:chExt cx="6681960" cy="6374520"/>
          </a:xfrm>
        </p:grpSpPr>
        <p:sp>
          <p:nvSpPr>
            <p:cNvPr id="284" name="Google Shape;240;p1"/>
            <p:cNvSpPr/>
            <p:nvPr/>
          </p:nvSpPr>
          <p:spPr>
            <a:xfrm>
              <a:off x="7770960" y="1136160"/>
              <a:ext cx="3825360" cy="1518120"/>
            </a:xfrm>
            <a:custGeom>
              <a:avLst/>
              <a:gdLst>
                <a:gd name="textAreaLeft" fmla="*/ 0 w 3825360"/>
                <a:gd name="textAreaRight" fmla="*/ 3826800 w 3825360"/>
                <a:gd name="textAreaTop" fmla="*/ 0 h 1518120"/>
                <a:gd name="textAreaBottom" fmla="*/ 1519560 h 1518120"/>
              </a:gdLst>
              <a:ahLst/>
              <a:cxnLst/>
              <a:rect l="textAreaLeft" t="textAreaTop" r="textAreaRight" b="textAreaBottom"/>
              <a:pathLst>
                <a:path w="3056450" h="1213648">
                  <a:moveTo>
                    <a:pt x="1528226" y="979194"/>
                  </a:moveTo>
                  <a:cubicBezTo>
                    <a:pt x="1830653" y="979194"/>
                    <a:pt x="2113049" y="1065226"/>
                    <a:pt x="2352430" y="1213649"/>
                  </a:cubicBezTo>
                  <a:lnTo>
                    <a:pt x="3056451" y="509627"/>
                  </a:lnTo>
                  <a:cubicBezTo>
                    <a:pt x="2630886" y="189633"/>
                    <a:pt x="2101721" y="0"/>
                    <a:pt x="1528226" y="0"/>
                  </a:cubicBezTo>
                  <a:cubicBezTo>
                    <a:pt x="954730" y="0"/>
                    <a:pt x="425565" y="189633"/>
                    <a:pt x="0" y="509627"/>
                  </a:cubicBezTo>
                  <a:lnTo>
                    <a:pt x="704021" y="1213649"/>
                  </a:lnTo>
                  <a:cubicBezTo>
                    <a:pt x="943566" y="1065226"/>
                    <a:pt x="1225798" y="979194"/>
                    <a:pt x="1528390" y="979194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ctr"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85" name="Google Shape;241;p1"/>
            <p:cNvSpPr/>
            <p:nvPr/>
          </p:nvSpPr>
          <p:spPr>
            <a:xfrm>
              <a:off x="6496560" y="2410560"/>
              <a:ext cx="1518120" cy="3825360"/>
            </a:xfrm>
            <a:custGeom>
              <a:avLst/>
              <a:gdLst>
                <a:gd name="textAreaLeft" fmla="*/ 0 w 1518120"/>
                <a:gd name="textAreaRight" fmla="*/ 1519560 w 1518120"/>
                <a:gd name="textAreaTop" fmla="*/ 0 h 3825360"/>
                <a:gd name="textAreaBottom" fmla="*/ 3826800 h 3825360"/>
              </a:gdLst>
              <a:ahLst/>
              <a:cxnLst/>
              <a:rect l="textAreaLeft" t="textAreaTop" r="textAreaRight" b="textAreaBottom"/>
              <a:pathLst>
                <a:path w="1213648" h="3056451">
                  <a:moveTo>
                    <a:pt x="979194" y="1528226"/>
                  </a:moveTo>
                  <a:cubicBezTo>
                    <a:pt x="979194" y="1225798"/>
                    <a:pt x="1065062" y="943402"/>
                    <a:pt x="1213649" y="703857"/>
                  </a:cubicBezTo>
                  <a:lnTo>
                    <a:pt x="509627" y="0"/>
                  </a:lnTo>
                  <a:cubicBezTo>
                    <a:pt x="189633" y="425565"/>
                    <a:pt x="0" y="954731"/>
                    <a:pt x="0" y="1528226"/>
                  </a:cubicBezTo>
                  <a:cubicBezTo>
                    <a:pt x="0" y="2101721"/>
                    <a:pt x="189633" y="2630886"/>
                    <a:pt x="509627" y="3056451"/>
                  </a:cubicBezTo>
                  <a:lnTo>
                    <a:pt x="1213649" y="2352430"/>
                  </a:lnTo>
                  <a:cubicBezTo>
                    <a:pt x="1065226" y="2112885"/>
                    <a:pt x="979194" y="1830653"/>
                    <a:pt x="979194" y="1528061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ctr"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86" name="Google Shape;242;p1"/>
            <p:cNvSpPr/>
            <p:nvPr/>
          </p:nvSpPr>
          <p:spPr>
            <a:xfrm>
              <a:off x="7770600" y="2410560"/>
              <a:ext cx="5407920" cy="5100120"/>
            </a:xfrm>
            <a:custGeom>
              <a:avLst/>
              <a:gdLst>
                <a:gd name="textAreaLeft" fmla="*/ 0 w 5407920"/>
                <a:gd name="textAreaRight" fmla="*/ 5409360 w 5407920"/>
                <a:gd name="textAreaTop" fmla="*/ 0 h 5100120"/>
                <a:gd name="textAreaBottom" fmla="*/ 5101560 h 5100120"/>
              </a:gdLst>
              <a:ahLst/>
              <a:cxnLst/>
              <a:rect l="textAreaLeft" t="textAreaTop" r="textAreaRight" b="textAreaBottom"/>
              <a:pathLst>
                <a:path w="4320504" h="4074556">
                  <a:moveTo>
                    <a:pt x="3666231" y="2911477"/>
                  </a:moveTo>
                  <a:cubicBezTo>
                    <a:pt x="3924493" y="2513166"/>
                    <a:pt x="4074557" y="2038346"/>
                    <a:pt x="4074557" y="1528226"/>
                  </a:cubicBezTo>
                  <a:cubicBezTo>
                    <a:pt x="4074557" y="954731"/>
                    <a:pt x="3884924" y="425565"/>
                    <a:pt x="3564929" y="0"/>
                  </a:cubicBezTo>
                  <a:lnTo>
                    <a:pt x="2860908" y="704021"/>
                  </a:lnTo>
                  <a:cubicBezTo>
                    <a:pt x="3009330" y="943566"/>
                    <a:pt x="3095363" y="1225798"/>
                    <a:pt x="3095363" y="1528390"/>
                  </a:cubicBezTo>
                  <a:cubicBezTo>
                    <a:pt x="3095363" y="1830981"/>
                    <a:pt x="3016555" y="2088750"/>
                    <a:pt x="2879625" y="2321563"/>
                  </a:cubicBezTo>
                  <a:cubicBezTo>
                    <a:pt x="2877983" y="2332235"/>
                    <a:pt x="2876177" y="2343400"/>
                    <a:pt x="2874043" y="2355057"/>
                  </a:cubicBezTo>
                  <a:cubicBezTo>
                    <a:pt x="2786697" y="2837758"/>
                    <a:pt x="3000957" y="3146917"/>
                    <a:pt x="3441955" y="3483987"/>
                  </a:cubicBezTo>
                  <a:cubicBezTo>
                    <a:pt x="2879625" y="3622066"/>
                    <a:pt x="2339788" y="3290742"/>
                    <a:pt x="2126020" y="2976986"/>
                  </a:cubicBezTo>
                  <a:cubicBezTo>
                    <a:pt x="1941805" y="3053003"/>
                    <a:pt x="1740023" y="3095363"/>
                    <a:pt x="1528390" y="3095363"/>
                  </a:cubicBezTo>
                  <a:cubicBezTo>
                    <a:pt x="1225963" y="3095363"/>
                    <a:pt x="943566" y="3009330"/>
                    <a:pt x="704021" y="2860908"/>
                  </a:cubicBezTo>
                  <a:lnTo>
                    <a:pt x="0" y="3564929"/>
                  </a:lnTo>
                  <a:cubicBezTo>
                    <a:pt x="425729" y="3884924"/>
                    <a:pt x="954895" y="4074557"/>
                    <a:pt x="1528390" y="4074557"/>
                  </a:cubicBezTo>
                  <a:cubicBezTo>
                    <a:pt x="1874162" y="4074557"/>
                    <a:pt x="2203679" y="4005436"/>
                    <a:pt x="2504300" y="3880656"/>
                  </a:cubicBezTo>
                  <a:cubicBezTo>
                    <a:pt x="3324399" y="4251876"/>
                    <a:pt x="3862102" y="4033347"/>
                    <a:pt x="4320505" y="3697262"/>
                  </a:cubicBezTo>
                  <a:cubicBezTo>
                    <a:pt x="4320505" y="3697262"/>
                    <a:pt x="3858162" y="3365774"/>
                    <a:pt x="3666067" y="2911641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ctr"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87" name="Google Shape;243;p1"/>
            <p:cNvSpPr/>
            <p:nvPr/>
          </p:nvSpPr>
          <p:spPr>
            <a:xfrm>
              <a:off x="8106840" y="2746440"/>
              <a:ext cx="3153600" cy="3153600"/>
            </a:xfrm>
            <a:custGeom>
              <a:avLst/>
              <a:gdLst>
                <a:gd name="textAreaLeft" fmla="*/ 0 w 3153600"/>
                <a:gd name="textAreaRight" fmla="*/ 3155040 w 3153600"/>
                <a:gd name="textAreaTop" fmla="*/ 0 h 3153600"/>
                <a:gd name="textAreaBottom" fmla="*/ 3155040 h 3153600"/>
              </a:gdLst>
              <a:ahLst/>
              <a:cxnLst/>
              <a:rect l="textAreaLeft" t="textAreaTop" r="textAreaRight" b="textAreaBottom"/>
              <a:pathLst>
                <a:path w="2519897" h="2519897">
                  <a:moveTo>
                    <a:pt x="2519898" y="1259949"/>
                  </a:moveTo>
                  <a:cubicBezTo>
                    <a:pt x="2519898" y="1955799"/>
                    <a:pt x="1955799" y="2519898"/>
                    <a:pt x="1259949" y="2519898"/>
                  </a:cubicBezTo>
                  <a:cubicBezTo>
                    <a:pt x="564098" y="2519898"/>
                    <a:pt x="0" y="1955800"/>
                    <a:pt x="0" y="1259949"/>
                  </a:cubicBezTo>
                  <a:cubicBezTo>
                    <a:pt x="0" y="564098"/>
                    <a:pt x="564098" y="0"/>
                    <a:pt x="1259949" y="0"/>
                  </a:cubicBezTo>
                  <a:cubicBezTo>
                    <a:pt x="1955799" y="0"/>
                    <a:pt x="2519898" y="564098"/>
                    <a:pt x="2519898" y="1259949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ctr"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288" name="Google Shape;244;p1"/>
          <p:cNvSpPr/>
          <p:nvPr/>
        </p:nvSpPr>
        <p:spPr>
          <a:xfrm>
            <a:off x="297000" y="1166670"/>
            <a:ext cx="424980" cy="16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713" b="0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t> str. </a:t>
            </a:r>
            <a:fld id="{152D1FC8-21E0-411A-9051-8B4CB6DE03BC}" type="slidenum">
              <a:rPr lang="pl-PL" sz="713" b="0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pPr algn="r" defTabSz="685800">
                <a:lnSpc>
                  <a:spcPct val="100000"/>
                </a:lnSpc>
                <a:tabLst>
                  <a:tab pos="0" algn="l"/>
                </a:tabLst>
              </a:pPr>
              <a:t>10</a:t>
            </a:fld>
            <a:endParaRPr lang="pl-PL" sz="71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9" name="Google Shape;245;p1" descr="Obraz zawierający Czcionka, Grafika, logo, tekst&#10;&#10;Opis wygenerowany automatycznie"/>
          <p:cNvPicPr/>
          <p:nvPr/>
        </p:nvPicPr>
        <p:blipFill>
          <a:blip r:embed="rId3" cstate="print"/>
          <a:stretch/>
        </p:blipFill>
        <p:spPr>
          <a:xfrm>
            <a:off x="7426080" y="906390"/>
            <a:ext cx="1596240" cy="69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0" name="Google Shape;246;p1"/>
          <p:cNvSpPr/>
          <p:nvPr/>
        </p:nvSpPr>
        <p:spPr>
          <a:xfrm>
            <a:off x="579960" y="3523770"/>
            <a:ext cx="5356800" cy="899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2700" b="1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t>Wprowadzenie </a:t>
            </a:r>
            <a:r>
              <a:rPr sz="2700"/>
              <a:t/>
            </a:r>
            <a:br>
              <a:rPr sz="2700"/>
            </a:br>
            <a:r>
              <a:rPr lang="pl-PL" sz="2700" b="1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t>systemu RESQL w klasach</a:t>
            </a:r>
            <a:endParaRPr lang="pl-PL" sz="27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1" name="Google Shape;247;p1"/>
          <p:cNvPicPr/>
          <p:nvPr/>
        </p:nvPicPr>
        <p:blipFill>
          <a:blip r:embed="rId4" cstate="print"/>
          <a:stretch/>
        </p:blipFill>
        <p:spPr>
          <a:xfrm>
            <a:off x="659610" y="1947240"/>
            <a:ext cx="1130490" cy="13959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458590" y="1978560"/>
            <a:ext cx="336447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400" b="1" u="none" strike="noStrike">
                <a:solidFill>
                  <a:schemeClr val="dk2"/>
                </a:solidFill>
                <a:uFillTx/>
                <a:latin typeface="Calibri"/>
                <a:ea typeface="Calibri"/>
              </a:rPr>
              <a:t>Jak zainstalować </a:t>
            </a:r>
            <a:r>
              <a:rPr sz="2400"/>
              <a:t/>
            </a:r>
            <a:br>
              <a:rPr sz="2400"/>
            </a:br>
            <a:r>
              <a:rPr lang="pl-PL" sz="2400" b="1" u="none" strike="noStrike">
                <a:solidFill>
                  <a:schemeClr val="dk2"/>
                </a:solidFill>
                <a:uFillTx/>
                <a:latin typeface="Calibri"/>
                <a:ea typeface="Calibri"/>
              </a:rPr>
              <a:t>aplikację?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5458590" y="3477870"/>
            <a:ext cx="3364470" cy="140292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marL="171450" indent="0" defTabSz="685800">
              <a:lnSpc>
                <a:spcPct val="155000"/>
              </a:lnSpc>
              <a:spcBef>
                <a:spcPts val="751"/>
              </a:spcBef>
              <a:buNone/>
              <a:tabLst>
                <a:tab pos="0" algn="l"/>
              </a:tabLst>
            </a:pPr>
            <a:r>
              <a:rPr lang="pl-PL" sz="135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Szybka instrukcja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Instrukcja instalacji aplikacji RESQL na smartfonie ucznia</a:t>
            </a:r>
            <a:r>
              <a:rPr sz="2100"/>
              <a:t/>
            </a:r>
            <a:br>
              <a:rPr sz="2100"/>
            </a:b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95" name="Google Shape;383;p10"/>
          <p:cNvGrpSpPr/>
          <p:nvPr/>
        </p:nvGrpSpPr>
        <p:grpSpPr>
          <a:xfrm>
            <a:off x="3716820" y="524340"/>
            <a:ext cx="6990300" cy="7147980"/>
            <a:chOff x="4955760" y="-443880"/>
            <a:chExt cx="9320400" cy="9530640"/>
          </a:xfrm>
        </p:grpSpPr>
        <p:grpSp>
          <p:nvGrpSpPr>
            <p:cNvPr id="296" name="Google Shape;384;p10"/>
            <p:cNvGrpSpPr/>
            <p:nvPr/>
          </p:nvGrpSpPr>
          <p:grpSpPr>
            <a:xfrm>
              <a:off x="6496560" y="1136160"/>
              <a:ext cx="6681960" cy="6374520"/>
              <a:chOff x="6496560" y="1136160"/>
              <a:chExt cx="6681960" cy="6374520"/>
            </a:xfrm>
          </p:grpSpPr>
          <p:sp>
            <p:nvSpPr>
              <p:cNvPr id="297" name="Google Shape;385;p10"/>
              <p:cNvSpPr/>
              <p:nvPr/>
            </p:nvSpPr>
            <p:spPr>
              <a:xfrm>
                <a:off x="7770960" y="113616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98" name="Google Shape;386;p10"/>
              <p:cNvSpPr/>
              <p:nvPr/>
            </p:nvSpPr>
            <p:spPr>
              <a:xfrm>
                <a:off x="6496560" y="241056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99" name="Google Shape;387;p10"/>
              <p:cNvSpPr/>
              <p:nvPr/>
            </p:nvSpPr>
            <p:spPr>
              <a:xfrm>
                <a:off x="7770600" y="241056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300" name="Google Shape;388;p10"/>
              <p:cNvSpPr/>
              <p:nvPr/>
            </p:nvSpPr>
            <p:spPr>
              <a:xfrm>
                <a:off x="8106840" y="274644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301" name="Google Shape;389;p10"/>
            <p:cNvSpPr/>
            <p:nvPr/>
          </p:nvSpPr>
          <p:spPr>
            <a:xfrm>
              <a:off x="4955760" y="-8388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302" name="Google Shape;390;p10"/>
            <p:cNvSpPr/>
            <p:nvPr/>
          </p:nvSpPr>
          <p:spPr>
            <a:xfrm>
              <a:off x="5492880" y="614700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303" name="Google Shape;391;p10"/>
            <p:cNvSpPr/>
            <p:nvPr/>
          </p:nvSpPr>
          <p:spPr>
            <a:xfrm>
              <a:off x="9767880" y="-44388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pic>
        <p:nvPicPr>
          <p:cNvPr id="304" name="Google Shape;392;p10" descr="Obraz zawierający rysowanie, clipart, ilustracja, szkic&#10;&#10;Opis wygenerowany automatycznie"/>
          <p:cNvPicPr/>
          <p:nvPr/>
        </p:nvPicPr>
        <p:blipFill>
          <a:blip r:embed="rId2" cstate="print"/>
          <a:stretch/>
        </p:blipFill>
        <p:spPr>
          <a:xfrm>
            <a:off x="6509970" y="2513700"/>
            <a:ext cx="1467180" cy="326133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5" name="Google Shape;393;p10"/>
          <p:cNvSpPr/>
          <p:nvPr/>
        </p:nvSpPr>
        <p:spPr>
          <a:xfrm>
            <a:off x="294030" y="2027700"/>
            <a:ext cx="4992570" cy="32219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57310" indent="-257310" defTabSz="685800">
              <a:lnSpc>
                <a:spcPct val="100000"/>
              </a:lnSpc>
              <a:buClr>
                <a:srgbClr val="29B9D1"/>
              </a:buClr>
              <a:buFont typeface="Calibri"/>
              <a:buAutoNum type="arabicPeriod"/>
            </a:pP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Uczniowie na swoich telefonach instalują aplikację RESQL 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służącą do anonimowej komunikacji z interwentami. 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257310" defTabSz="685800">
              <a:lnSpc>
                <a:spcPct val="100000"/>
              </a:lnSpc>
              <a:spcBef>
                <a:spcPts val="1350"/>
              </a:spcBef>
              <a:buClr>
                <a:srgbClr val="29B9D1"/>
              </a:buClr>
              <a:buFont typeface="Calibri"/>
              <a:buAutoNum type="arabicPeriod"/>
            </a:pP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Wymagania minimalne 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dla aplikacji to system operacyjny: Android 8 lub późniejszy oraz IOS 12 lub późniejszy. 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257310" defTabSz="685800">
              <a:lnSpc>
                <a:spcPct val="100000"/>
              </a:lnSpc>
              <a:spcBef>
                <a:spcPts val="1350"/>
              </a:spcBef>
              <a:spcAft>
                <a:spcPts val="1350"/>
              </a:spcAft>
              <a:buClr>
                <a:srgbClr val="29B9D1"/>
              </a:buClr>
              <a:buFont typeface="Calibri"/>
              <a:buAutoNum type="arabicPeriod"/>
            </a:pP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Aplikacja będzie wymagała dostępu do kamery 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oraz galerii zdjęć. 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98;p11"/>
          <p:cNvPicPr/>
          <p:nvPr/>
        </p:nvPicPr>
        <p:blipFill>
          <a:blip r:embed="rId2" cstate="print"/>
          <a:stretch/>
        </p:blipFill>
        <p:spPr>
          <a:xfrm>
            <a:off x="5948910" y="3460050"/>
            <a:ext cx="254340" cy="25353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7" name="Google Shape;399;p11"/>
          <p:cNvPicPr/>
          <p:nvPr/>
        </p:nvPicPr>
        <p:blipFill>
          <a:blip r:embed="rId3" cstate="print"/>
          <a:stretch/>
        </p:blipFill>
        <p:spPr>
          <a:xfrm>
            <a:off x="1491210" y="2213190"/>
            <a:ext cx="2063070" cy="2056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405;p12"/>
          <p:cNvSpPr/>
          <p:nvPr/>
        </p:nvSpPr>
        <p:spPr>
          <a:xfrm>
            <a:off x="5985090" y="857250"/>
            <a:ext cx="315765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09" name="Google Shape;406;p12"/>
          <p:cNvSpPr/>
          <p:nvPr/>
        </p:nvSpPr>
        <p:spPr>
          <a:xfrm>
            <a:off x="0" y="857250"/>
            <a:ext cx="315765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299160" y="3162780"/>
            <a:ext cx="2559330" cy="4549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Na ekranie smartfonu przechodzimy do 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Play Store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6349320" y="3162780"/>
            <a:ext cx="2429190" cy="170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Na ekranie smartfonu przechodzimy do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App Store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2" name="Google Shape;409;p12"/>
          <p:cNvPicPr/>
          <p:nvPr/>
        </p:nvPicPr>
        <p:blipFill>
          <a:blip r:embed="rId3" cstate="print"/>
          <a:stretch/>
        </p:blipFill>
        <p:spPr>
          <a:xfrm>
            <a:off x="927450" y="5053050"/>
            <a:ext cx="1302750" cy="6507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3" name="Google Shape;410;p12"/>
          <p:cNvPicPr/>
          <p:nvPr/>
        </p:nvPicPr>
        <p:blipFill>
          <a:blip r:embed="rId4" cstate="print"/>
          <a:srcRect l="28893" t="17293" r="30272" b="11685"/>
          <a:stretch/>
        </p:blipFill>
        <p:spPr>
          <a:xfrm>
            <a:off x="7237350" y="4973940"/>
            <a:ext cx="653670" cy="6507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4" name="Google Shape;411;p12"/>
          <p:cNvPicPr/>
          <p:nvPr/>
        </p:nvPicPr>
        <p:blipFill>
          <a:blip r:embed="rId5"/>
          <a:stretch/>
        </p:blipFill>
        <p:spPr>
          <a:xfrm>
            <a:off x="775980" y="4356720"/>
            <a:ext cx="1605960" cy="48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5" name="Google Shape;412;p12"/>
          <p:cNvPicPr/>
          <p:nvPr/>
        </p:nvPicPr>
        <p:blipFill>
          <a:blip r:embed="rId6"/>
          <a:stretch/>
        </p:blipFill>
        <p:spPr>
          <a:xfrm>
            <a:off x="6761070" y="4356720"/>
            <a:ext cx="1605960" cy="48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6" name="Google Shape;413;p12"/>
          <p:cNvPicPr/>
          <p:nvPr/>
        </p:nvPicPr>
        <p:blipFill>
          <a:blip r:embed="rId7"/>
          <a:stretch/>
        </p:blipFill>
        <p:spPr>
          <a:xfrm>
            <a:off x="3321000" y="1247670"/>
            <a:ext cx="2500740" cy="487647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17" name="Google Shape;414;p12"/>
          <p:cNvGrpSpPr/>
          <p:nvPr/>
        </p:nvGrpSpPr>
        <p:grpSpPr>
          <a:xfrm>
            <a:off x="966060" y="877770"/>
            <a:ext cx="1264140" cy="2317950"/>
            <a:chOff x="1288080" y="27360"/>
            <a:chExt cx="1685520" cy="3090600"/>
          </a:xfrm>
        </p:grpSpPr>
        <p:pic>
          <p:nvPicPr>
            <p:cNvPr id="318" name="Google Shape;415;p12"/>
            <p:cNvPicPr/>
            <p:nvPr/>
          </p:nvPicPr>
          <p:blipFill>
            <a:blip r:embed="rId8"/>
            <a:stretch/>
          </p:blipFill>
          <p:spPr>
            <a:xfrm>
              <a:off x="1288080" y="1036800"/>
              <a:ext cx="1685520" cy="1586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19" name="Google Shape;416;p12"/>
            <p:cNvSpPr/>
            <p:nvPr/>
          </p:nvSpPr>
          <p:spPr>
            <a:xfrm>
              <a:off x="1361160" y="27360"/>
              <a:ext cx="1494000" cy="245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150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1</a:t>
              </a:r>
              <a:endParaRPr lang="pl-PL" sz="15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20" name="Google Shape;417;p12"/>
            <p:cNvSpPr/>
            <p:nvPr/>
          </p:nvSpPr>
          <p:spPr>
            <a:xfrm>
              <a:off x="1551960" y="2479680"/>
              <a:ext cx="1112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sp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27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krok</a:t>
              </a:r>
              <a:endParaRPr lang="pl-PL" sz="27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321" name="Google Shape;418;p12"/>
          <p:cNvGrpSpPr/>
          <p:nvPr/>
        </p:nvGrpSpPr>
        <p:grpSpPr>
          <a:xfrm>
            <a:off x="6911190" y="877770"/>
            <a:ext cx="1264140" cy="2317950"/>
            <a:chOff x="9214920" y="27360"/>
            <a:chExt cx="1685520" cy="3090600"/>
          </a:xfrm>
        </p:grpSpPr>
        <p:pic>
          <p:nvPicPr>
            <p:cNvPr id="322" name="Google Shape;419;p12"/>
            <p:cNvPicPr/>
            <p:nvPr/>
          </p:nvPicPr>
          <p:blipFill>
            <a:blip r:embed="rId8"/>
            <a:stretch/>
          </p:blipFill>
          <p:spPr>
            <a:xfrm>
              <a:off x="9214920" y="1036800"/>
              <a:ext cx="1685520" cy="1586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23" name="Google Shape;420;p12"/>
            <p:cNvSpPr/>
            <p:nvPr/>
          </p:nvSpPr>
          <p:spPr>
            <a:xfrm>
              <a:off x="9288000" y="27360"/>
              <a:ext cx="1494000" cy="245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150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1</a:t>
              </a:r>
              <a:endParaRPr lang="pl-PL" sz="15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24" name="Google Shape;421;p12"/>
            <p:cNvSpPr/>
            <p:nvPr/>
          </p:nvSpPr>
          <p:spPr>
            <a:xfrm>
              <a:off x="9479160" y="2479680"/>
              <a:ext cx="1112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sp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27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krok</a:t>
              </a:r>
              <a:endParaRPr lang="pl-PL" sz="27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426;p13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1E3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pic>
        <p:nvPicPr>
          <p:cNvPr id="326" name="Google Shape;427;p13"/>
          <p:cNvPicPr/>
          <p:nvPr/>
        </p:nvPicPr>
        <p:blipFill>
          <a:blip r:embed="rId2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7" name="Google Shape;428;p13"/>
          <p:cNvSpPr/>
          <p:nvPr/>
        </p:nvSpPr>
        <p:spPr>
          <a:xfrm>
            <a:off x="539190" y="3593700"/>
            <a:ext cx="4398030" cy="15306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24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Zarówno w Play Store jak i App Store wyszukujemy aplikacje RESQL i wybieramy opcje instalacji.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8" name="Google Shape;429;p13"/>
          <p:cNvPicPr/>
          <p:nvPr/>
        </p:nvPicPr>
        <p:blipFill>
          <a:blip r:embed="rId3" cstate="print"/>
          <a:stretch/>
        </p:blipFill>
        <p:spPr>
          <a:xfrm>
            <a:off x="1892160" y="1854630"/>
            <a:ext cx="1692360" cy="1503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434;p14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1E3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60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329400" y="5081670"/>
            <a:ext cx="4817340" cy="7222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35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Pobrana aplikacja widoczna jest w folderze Wszystkie aplikacje/Aplikacje w przypadku systemu Android lub na 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ekranie pulpitu w przypadku systemu IOS.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1955070" y="1940220"/>
            <a:ext cx="3693870" cy="1572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Uruchamiamy aplikację.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68580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Na pierwszym ekranie zostaniemy poproszeni 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o wprowadzenie unikalnego kodu szkoły.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2" name="Google Shape;437;p14"/>
          <p:cNvPicPr/>
          <p:nvPr/>
        </p:nvPicPr>
        <p:blipFill>
          <a:blip r:embed="rId2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3" name="Google Shape;438;p14"/>
          <p:cNvSpPr/>
          <p:nvPr/>
        </p:nvSpPr>
        <p:spPr>
          <a:xfrm>
            <a:off x="510030" y="4018950"/>
            <a:ext cx="4570830" cy="8977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85800">
              <a:lnSpc>
                <a:spcPct val="77000"/>
              </a:lnSpc>
              <a:spcBef>
                <a:spcPts val="451"/>
              </a:spcBef>
              <a:tabLst>
                <a:tab pos="0" algn="l"/>
              </a:tabLst>
            </a:pPr>
            <a:r>
              <a:rPr lang="pl-PL" sz="3000" b="1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t>Kod waszej szkoły to: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77000"/>
              </a:lnSpc>
              <a:spcBef>
                <a:spcPts val="893"/>
              </a:spcBef>
              <a:spcAft>
                <a:spcPts val="744"/>
              </a:spcAft>
              <a:tabLst>
                <a:tab pos="0" algn="l"/>
              </a:tabLst>
            </a:pPr>
            <a:r>
              <a:rPr lang="pl-PL" sz="30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 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34" name="Google Shape;439;p14"/>
          <p:cNvGrpSpPr/>
          <p:nvPr/>
        </p:nvGrpSpPr>
        <p:grpSpPr>
          <a:xfrm>
            <a:off x="405540" y="1374840"/>
            <a:ext cx="1264140" cy="2317680"/>
            <a:chOff x="540720" y="690120"/>
            <a:chExt cx="1685520" cy="3090240"/>
          </a:xfrm>
        </p:grpSpPr>
        <p:pic>
          <p:nvPicPr>
            <p:cNvPr id="335" name="Google Shape;440;p14"/>
            <p:cNvPicPr/>
            <p:nvPr/>
          </p:nvPicPr>
          <p:blipFill>
            <a:blip r:embed="rId3"/>
            <a:stretch/>
          </p:blipFill>
          <p:spPr>
            <a:xfrm>
              <a:off x="540720" y="1699200"/>
              <a:ext cx="1685520" cy="1586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36" name="Google Shape;441;p14"/>
            <p:cNvSpPr/>
            <p:nvPr/>
          </p:nvSpPr>
          <p:spPr>
            <a:xfrm>
              <a:off x="613800" y="690120"/>
              <a:ext cx="1494000" cy="245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150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2</a:t>
              </a:r>
              <a:endParaRPr lang="pl-PL" sz="15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37" name="Google Shape;442;p14"/>
            <p:cNvSpPr/>
            <p:nvPr/>
          </p:nvSpPr>
          <p:spPr>
            <a:xfrm>
              <a:off x="804600" y="3142080"/>
              <a:ext cx="1112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sp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27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krok</a:t>
              </a:r>
              <a:endParaRPr lang="pl-PL" sz="27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38" name="Prostokąt 337"/>
          <p:cNvSpPr/>
          <p:nvPr/>
        </p:nvSpPr>
        <p:spPr>
          <a:xfrm>
            <a:off x="1485000" y="4367250"/>
            <a:ext cx="2159730" cy="7705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</a:pPr>
            <a:r>
              <a:rPr lang="pl-PL" sz="3000" b="0" u="none" strike="noStrike">
                <a:solidFill>
                  <a:srgbClr val="F7EDED"/>
                </a:solidFill>
                <a:uFillTx/>
                <a:latin typeface="Arial"/>
              </a:rPr>
              <a:t>K4AXMB 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447;p15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1910" y="3791340"/>
            <a:ext cx="4474710" cy="3634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400" b="1" u="sng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Krok 3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1" name="Google Shape;449;p15"/>
          <p:cNvPicPr/>
          <p:nvPr/>
        </p:nvPicPr>
        <p:blipFill>
          <a:blip r:embed="rId2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1963980" y="2586870"/>
            <a:ext cx="3052080" cy="2408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Po wprowadzeniu kodu szkoły, pojawi się możliwość nadania aplikacji 4-cyfrowego kodu PIN – należy podać go dwukrotnie.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r>
              <a:rPr lang="pl-PL" sz="1500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t>(Można również pominąć ten krok, </a:t>
            </a:r>
            <a:r>
              <a:rPr sz="1500"/>
              <a:t/>
            </a:r>
            <a:br>
              <a:rPr sz="1500"/>
            </a:br>
            <a:r>
              <a:rPr lang="pl-PL" sz="1500" b="0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t>choć tego nie zalecamy)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indent="0" defTabSz="685800">
              <a:lnSpc>
                <a:spcPct val="100000"/>
              </a:lnSpc>
              <a:spcBef>
                <a:spcPts val="451"/>
              </a:spcBef>
              <a:spcAft>
                <a:spcPts val="451"/>
              </a:spcAft>
              <a:buNone/>
              <a:tabLst>
                <a:tab pos="0" algn="l"/>
              </a:tabLst>
            </a:pP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43" name="Google Shape;451;p15"/>
          <p:cNvGrpSpPr/>
          <p:nvPr/>
        </p:nvGrpSpPr>
        <p:grpSpPr>
          <a:xfrm>
            <a:off x="414450" y="2096550"/>
            <a:ext cx="1264140" cy="2317950"/>
            <a:chOff x="552600" y="1652400"/>
            <a:chExt cx="1685520" cy="3090600"/>
          </a:xfrm>
        </p:grpSpPr>
        <p:pic>
          <p:nvPicPr>
            <p:cNvPr id="344" name="Google Shape;452;p15"/>
            <p:cNvPicPr/>
            <p:nvPr/>
          </p:nvPicPr>
          <p:blipFill>
            <a:blip r:embed="rId3"/>
            <a:stretch/>
          </p:blipFill>
          <p:spPr>
            <a:xfrm>
              <a:off x="552600" y="2661840"/>
              <a:ext cx="1685520" cy="1586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45" name="Google Shape;453;p15"/>
            <p:cNvSpPr/>
            <p:nvPr/>
          </p:nvSpPr>
          <p:spPr>
            <a:xfrm>
              <a:off x="625680" y="1652400"/>
              <a:ext cx="1494000" cy="245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150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3</a:t>
              </a:r>
              <a:endParaRPr lang="pl-PL" sz="15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46" name="Google Shape;454;p15"/>
            <p:cNvSpPr/>
            <p:nvPr/>
          </p:nvSpPr>
          <p:spPr>
            <a:xfrm>
              <a:off x="816840" y="4104720"/>
              <a:ext cx="1112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sp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27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krok</a:t>
              </a:r>
              <a:endParaRPr lang="pl-PL" sz="27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459;p16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pic>
        <p:nvPicPr>
          <p:cNvPr id="348" name="Google Shape;460;p16"/>
          <p:cNvPicPr/>
          <p:nvPr/>
        </p:nvPicPr>
        <p:blipFill>
          <a:blip r:embed="rId2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9" name="Google Shape;461;p16"/>
          <p:cNvSpPr/>
          <p:nvPr/>
        </p:nvSpPr>
        <p:spPr>
          <a:xfrm>
            <a:off x="1963980" y="2586870"/>
            <a:ext cx="3052080" cy="17436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spcAft>
                <a:spcPts val="451"/>
              </a:spcAft>
              <a:tabLst>
                <a:tab pos="0" algn="l"/>
              </a:tabLst>
            </a:pPr>
            <a:r>
              <a:rPr lang="pl-PL" sz="21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Po nadaniu kodu PIN/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bądź pominięciu tego kroku pojawi się informacja o zalogowaniu do ekranu głównego.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50" name="Google Shape;462;p16"/>
          <p:cNvGrpSpPr/>
          <p:nvPr/>
        </p:nvGrpSpPr>
        <p:grpSpPr>
          <a:xfrm>
            <a:off x="414450" y="2096550"/>
            <a:ext cx="1264140" cy="2317950"/>
            <a:chOff x="552600" y="1652400"/>
            <a:chExt cx="1685520" cy="3090600"/>
          </a:xfrm>
        </p:grpSpPr>
        <p:pic>
          <p:nvPicPr>
            <p:cNvPr id="351" name="Google Shape;463;p16"/>
            <p:cNvPicPr/>
            <p:nvPr/>
          </p:nvPicPr>
          <p:blipFill>
            <a:blip r:embed="rId3"/>
            <a:stretch/>
          </p:blipFill>
          <p:spPr>
            <a:xfrm>
              <a:off x="552600" y="2661840"/>
              <a:ext cx="1685520" cy="1586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52" name="Google Shape;464;p16"/>
            <p:cNvSpPr/>
            <p:nvPr/>
          </p:nvSpPr>
          <p:spPr>
            <a:xfrm>
              <a:off x="625680" y="1652400"/>
              <a:ext cx="1494000" cy="245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150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4</a:t>
              </a:r>
              <a:endParaRPr lang="pl-PL" sz="15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53" name="Google Shape;465;p16"/>
            <p:cNvSpPr/>
            <p:nvPr/>
          </p:nvSpPr>
          <p:spPr>
            <a:xfrm>
              <a:off x="816840" y="4104720"/>
              <a:ext cx="1112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sp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27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krok</a:t>
              </a:r>
              <a:endParaRPr lang="pl-PL" sz="27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471;p17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pic>
        <p:nvPicPr>
          <p:cNvPr id="355" name="Google Shape;472;p17" descr="Obraz zawierający tekst&#10;&#10;Opis wygenerowany automatycznie"/>
          <p:cNvPicPr/>
          <p:nvPr/>
        </p:nvPicPr>
        <p:blipFill>
          <a:blip r:embed="rId3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6" name="Google Shape;473;p17"/>
          <p:cNvSpPr/>
          <p:nvPr/>
        </p:nvSpPr>
        <p:spPr>
          <a:xfrm>
            <a:off x="1963980" y="2372220"/>
            <a:ext cx="3331800" cy="17436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spcAft>
                <a:spcPts val="451"/>
              </a:spcAft>
              <a:tabLst>
                <a:tab pos="0" algn="l"/>
              </a:tabLst>
            </a:pPr>
            <a:r>
              <a:rPr lang="pl-PL" sz="21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Ekran główny aplikacji 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RESQL zawiera 6 podstawowych ikon 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w centralnej części, ikonę Home, Ustawienia oraz ikonkę RESQL w dolnym pasku.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57" name="Google Shape;474;p17"/>
          <p:cNvGrpSpPr/>
          <p:nvPr/>
        </p:nvGrpSpPr>
        <p:grpSpPr>
          <a:xfrm>
            <a:off x="414450" y="2096550"/>
            <a:ext cx="1264140" cy="2317950"/>
            <a:chOff x="552600" y="1652400"/>
            <a:chExt cx="1685520" cy="3090600"/>
          </a:xfrm>
        </p:grpSpPr>
        <p:pic>
          <p:nvPicPr>
            <p:cNvPr id="358" name="Google Shape;475;p17"/>
            <p:cNvPicPr/>
            <p:nvPr/>
          </p:nvPicPr>
          <p:blipFill>
            <a:blip r:embed="rId4"/>
            <a:stretch/>
          </p:blipFill>
          <p:spPr>
            <a:xfrm>
              <a:off x="552600" y="2661840"/>
              <a:ext cx="1685520" cy="15861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59" name="Google Shape;476;p17"/>
            <p:cNvSpPr/>
            <p:nvPr/>
          </p:nvSpPr>
          <p:spPr>
            <a:xfrm>
              <a:off x="625680" y="1652400"/>
              <a:ext cx="1494000" cy="245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no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150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5</a:t>
              </a:r>
              <a:endParaRPr lang="pl-PL" sz="15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0" name="Google Shape;477;p17"/>
            <p:cNvSpPr/>
            <p:nvPr/>
          </p:nvSpPr>
          <p:spPr>
            <a:xfrm>
              <a:off x="816840" y="4104720"/>
              <a:ext cx="11124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t">
              <a:spAutoFit/>
            </a:bodyPr>
            <a:lstStyle/>
            <a:p>
              <a:pPr algn="ctr" defTabSz="685800">
                <a:lnSpc>
                  <a:spcPct val="100000"/>
                </a:lnSpc>
                <a:tabLst>
                  <a:tab pos="0" algn="l"/>
                </a:tabLst>
              </a:pPr>
              <a:r>
                <a:rPr lang="pl-PL" sz="2700" b="1" u="none" strike="noStrike">
                  <a:solidFill>
                    <a:srgbClr val="FDC420"/>
                  </a:solidFill>
                  <a:uFillTx/>
                  <a:latin typeface="Calibri"/>
                  <a:ea typeface="Calibri"/>
                </a:rPr>
                <a:t>krok</a:t>
              </a:r>
              <a:endParaRPr lang="pl-PL" sz="27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Podczas lekcji: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89" name="Google Shape;259;p3"/>
          <p:cNvPicPr/>
          <p:nvPr/>
        </p:nvPicPr>
        <p:blipFill>
          <a:blip r:embed="rId2" cstate="print"/>
          <a:stretch/>
        </p:blipFill>
        <p:spPr>
          <a:xfrm>
            <a:off x="5197500" y="2054430"/>
            <a:ext cx="3651210" cy="36768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0" name="Google Shape;260;p3"/>
          <p:cNvSpPr/>
          <p:nvPr/>
        </p:nvSpPr>
        <p:spPr>
          <a:xfrm>
            <a:off x="294030" y="2027700"/>
            <a:ext cx="4714470" cy="32219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71350" indent="-218970" defTabSz="685800">
              <a:lnSpc>
                <a:spcPct val="122000"/>
              </a:lnSpc>
              <a:buClr>
                <a:srgbClr val="29B9D1"/>
              </a:buClr>
              <a:buFont typeface="Arial"/>
              <a:buChar char="•"/>
            </a:pPr>
            <a:r>
              <a:rPr lang="pl-PL" sz="135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Dowiecie się co to jest aplikacja RESQL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, jak działa i na jakie 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potrzeby odpowiada.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2000"/>
              </a:lnSpc>
              <a:spcBef>
                <a:spcPts val="899"/>
              </a:spcBef>
              <a:buClr>
                <a:srgbClr val="29B9D1"/>
              </a:buClr>
              <a:buFont typeface="Arial"/>
              <a:buChar char="•"/>
            </a:pPr>
            <a:r>
              <a:rPr lang="pl-PL" sz="135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Dowiecie się jak zainstalować aplikacje na telefonie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2000"/>
              </a:lnSpc>
              <a:spcBef>
                <a:spcPts val="899"/>
              </a:spcBef>
              <a:buClr>
                <a:srgbClr val="29B9D1"/>
              </a:buClr>
              <a:buFont typeface="Arial"/>
              <a:buChar char="•"/>
            </a:pPr>
            <a:r>
              <a:rPr lang="pl-PL" sz="135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Zainstalujecie aplikacje na swoich telefonach 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lub możecie to zrobić w domu.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2000"/>
              </a:lnSpc>
              <a:spcBef>
                <a:spcPts val="899"/>
              </a:spcBef>
              <a:buClr>
                <a:srgbClr val="29B9D1"/>
              </a:buClr>
              <a:buFont typeface="Arial"/>
              <a:buChar char="•"/>
            </a:pPr>
            <a:r>
              <a:rPr lang="pl-PL" sz="135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Poznacie zasady zgłaszania przemocy rówieśniczej i innych ważnych problemów.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2000"/>
              </a:lnSpc>
              <a:spcBef>
                <a:spcPts val="899"/>
              </a:spcBef>
              <a:spcAft>
                <a:spcPts val="899"/>
              </a:spcAft>
              <a:buClr>
                <a:srgbClr val="29B9D1"/>
              </a:buClr>
              <a:buFont typeface="Arial"/>
              <a:buChar char="•"/>
            </a:pP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Porozmawiamy jeszcze o </a:t>
            </a:r>
            <a:r>
              <a:rPr lang="pl-PL" sz="135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przemocy rówieśniczej i sposobach reagowania 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na lekcjach wychowawczych.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91" name="Google Shape;261;p3"/>
          <p:cNvGrpSpPr/>
          <p:nvPr/>
        </p:nvGrpSpPr>
        <p:grpSpPr>
          <a:xfrm>
            <a:off x="3716820" y="524340"/>
            <a:ext cx="6990300" cy="7147980"/>
            <a:chOff x="4955760" y="-443880"/>
            <a:chExt cx="9320400" cy="9530640"/>
          </a:xfrm>
        </p:grpSpPr>
        <p:grpSp>
          <p:nvGrpSpPr>
            <p:cNvPr id="192" name="Google Shape;262;p3"/>
            <p:cNvGrpSpPr/>
            <p:nvPr/>
          </p:nvGrpSpPr>
          <p:grpSpPr>
            <a:xfrm>
              <a:off x="6496560" y="1136160"/>
              <a:ext cx="6681960" cy="6374520"/>
              <a:chOff x="6496560" y="1136160"/>
              <a:chExt cx="6681960" cy="6374520"/>
            </a:xfrm>
          </p:grpSpPr>
          <p:sp>
            <p:nvSpPr>
              <p:cNvPr id="193" name="Google Shape;263;p3"/>
              <p:cNvSpPr/>
              <p:nvPr/>
            </p:nvSpPr>
            <p:spPr>
              <a:xfrm>
                <a:off x="7770960" y="113616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194" name="Google Shape;264;p3"/>
              <p:cNvSpPr/>
              <p:nvPr/>
            </p:nvSpPr>
            <p:spPr>
              <a:xfrm>
                <a:off x="6496560" y="241056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195" name="Google Shape;265;p3"/>
              <p:cNvSpPr/>
              <p:nvPr/>
            </p:nvSpPr>
            <p:spPr>
              <a:xfrm>
                <a:off x="7770600" y="241056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196" name="Google Shape;266;p3"/>
              <p:cNvSpPr/>
              <p:nvPr/>
            </p:nvSpPr>
            <p:spPr>
              <a:xfrm>
                <a:off x="8106840" y="274644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197" name="Google Shape;267;p3"/>
            <p:cNvSpPr/>
            <p:nvPr/>
          </p:nvSpPr>
          <p:spPr>
            <a:xfrm>
              <a:off x="4955760" y="-8388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198" name="Google Shape;268;p3"/>
            <p:cNvSpPr/>
            <p:nvPr/>
          </p:nvSpPr>
          <p:spPr>
            <a:xfrm>
              <a:off x="5492880" y="614700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199" name="Google Shape;269;p3"/>
            <p:cNvSpPr/>
            <p:nvPr/>
          </p:nvSpPr>
          <p:spPr>
            <a:xfrm>
              <a:off x="9767880" y="-44388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482;p18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sp>
        <p:nvSpPr>
          <p:cNvPr id="362" name="Google Shape;483;p18"/>
          <p:cNvSpPr/>
          <p:nvPr/>
        </p:nvSpPr>
        <p:spPr>
          <a:xfrm>
            <a:off x="369090" y="-554850"/>
            <a:ext cx="6910920" cy="2878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21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Kolejne kroki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3" name="Google Shape;484;p18"/>
          <p:cNvPicPr/>
          <p:nvPr/>
        </p:nvPicPr>
        <p:blipFill>
          <a:blip r:embed="rId2"/>
          <a:stretch/>
        </p:blipFill>
        <p:spPr>
          <a:xfrm>
            <a:off x="5706720" y="2782620"/>
            <a:ext cx="3198420" cy="2337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4" name="Google Shape;485;p18"/>
          <p:cNvSpPr/>
          <p:nvPr/>
        </p:nvSpPr>
        <p:spPr>
          <a:xfrm>
            <a:off x="1963980" y="1736910"/>
            <a:ext cx="3512160" cy="33828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57310" lvl="2" indent="-257310" defTabSz="685800">
              <a:lnSpc>
                <a:spcPct val="100000"/>
              </a:lnSpc>
              <a:buClr>
                <a:srgbClr val="29B9D1"/>
              </a:buClr>
              <a:buFont typeface="Arial"/>
              <a:buChar char="•"/>
            </a:pPr>
            <a:r>
              <a:rPr lang="pl-PL" sz="165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Od tego momentu jesteś zalogowany do aplikacji </a:t>
            </a:r>
            <a:r>
              <a:rPr lang="pl-PL" sz="16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i możesz anonimowo komunikować się z interwentami</a:t>
            </a:r>
            <a:r>
              <a:rPr lang="pl-PL" sz="165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, którzy w szkole będą odpowiadać </a:t>
            </a:r>
            <a:r>
              <a:rPr sz="1650"/>
              <a:t/>
            </a:r>
            <a:br>
              <a:rPr sz="1650"/>
            </a:br>
            <a:r>
              <a:rPr lang="pl-PL" sz="165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na zgłoszenia.</a:t>
            </a:r>
            <a:endParaRPr lang="pl-PL" sz="1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lvl="2" indent="-257310" defTabSz="685800">
              <a:lnSpc>
                <a:spcPct val="100000"/>
              </a:lnSpc>
              <a:spcBef>
                <a:spcPts val="1350"/>
              </a:spcBef>
              <a:buClr>
                <a:srgbClr val="29B9D1"/>
              </a:buClr>
              <a:buFont typeface="Arial"/>
              <a:buChar char="•"/>
            </a:pPr>
            <a:r>
              <a:rPr lang="pl-PL" sz="165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Jeżeli byłeś/byłaś </a:t>
            </a:r>
            <a:r>
              <a:rPr lang="pl-PL" sz="16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świadkiem bądź ofiarą jakiejkolwiek przemocy </a:t>
            </a:r>
            <a:r>
              <a:rPr lang="pl-PL" sz="165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jest to miejsce gdzie możesz to zgłosić.</a:t>
            </a:r>
            <a:endParaRPr lang="pl-PL" sz="1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lvl="2" indent="-257310" defTabSz="685800">
              <a:lnSpc>
                <a:spcPct val="100000"/>
              </a:lnSpc>
              <a:spcBef>
                <a:spcPts val="1350"/>
              </a:spcBef>
              <a:spcAft>
                <a:spcPts val="1350"/>
              </a:spcAft>
              <a:buClr>
                <a:srgbClr val="29B9D1"/>
              </a:buClr>
              <a:buFont typeface="Arial"/>
              <a:buChar char="•"/>
            </a:pPr>
            <a:r>
              <a:rPr lang="pl-PL" sz="165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Dla ułatwienia w aplikacji </a:t>
            </a:r>
            <a:r>
              <a:rPr lang="pl-PL" sz="16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różne rodzaje przemocy takie jak przemoc relacyjna, materialna, elektroniczna, fizyczna oraz seksualna mają swoje opisy.</a:t>
            </a:r>
            <a:endParaRPr lang="pl-PL" sz="16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5" name="Google Shape;486;p18"/>
          <p:cNvPicPr/>
          <p:nvPr/>
        </p:nvPicPr>
        <p:blipFill>
          <a:blip r:embed="rId3"/>
          <a:stretch/>
        </p:blipFill>
        <p:spPr>
          <a:xfrm>
            <a:off x="277020" y="2666250"/>
            <a:ext cx="1620000" cy="15246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6" name="Google Shape;487;p18"/>
          <p:cNvSpPr/>
          <p:nvPr/>
        </p:nvSpPr>
        <p:spPr>
          <a:xfrm>
            <a:off x="246780" y="2853630"/>
            <a:ext cx="1620000" cy="1050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b">
            <a:noAutofit/>
          </a:bodyPr>
          <a:lstStyle/>
          <a:p>
            <a:pPr algn="ctr" defTabSz="685800">
              <a:lnSpc>
                <a:spcPct val="87000"/>
              </a:lnSpc>
              <a:tabLst>
                <a:tab pos="0" algn="l"/>
              </a:tabLst>
            </a:pPr>
            <a:r>
              <a:rPr lang="pl-PL" sz="3000" b="1" u="none" strike="noStrike">
                <a:solidFill>
                  <a:srgbClr val="FDC420"/>
                </a:solidFill>
                <a:uFillTx/>
                <a:latin typeface="Calibri"/>
                <a:ea typeface="Calibri"/>
              </a:rPr>
              <a:t>Kolejne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87000"/>
              </a:lnSpc>
              <a:tabLst>
                <a:tab pos="0" algn="l"/>
              </a:tabLst>
            </a:pPr>
            <a:r>
              <a:rPr lang="pl-PL" sz="3000" b="1" u="none" strike="noStrike">
                <a:solidFill>
                  <a:srgbClr val="FDC420"/>
                </a:solidFill>
                <a:uFillTx/>
                <a:latin typeface="Calibri"/>
                <a:ea typeface="Calibri"/>
              </a:rPr>
              <a:t>kroki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492;p19" descr="Obraz zawierający w pomieszczeniu, Podłoga, korytarz, podłoga&#10;&#10;Opis wygenerowany automatycznie"/>
          <p:cNvPicPr/>
          <p:nvPr/>
        </p:nvPicPr>
        <p:blipFill>
          <a:blip r:embed="rId2"/>
          <a:srcRect l="491" t="23562" b="16973"/>
          <a:stretch/>
        </p:blipFill>
        <p:spPr>
          <a:xfrm>
            <a:off x="0" y="2357370"/>
            <a:ext cx="9143010" cy="36423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68" name="Google Shape;493;p19"/>
          <p:cNvGrpSpPr/>
          <p:nvPr/>
        </p:nvGrpSpPr>
        <p:grpSpPr>
          <a:xfrm>
            <a:off x="152010" y="2750220"/>
            <a:ext cx="2296620" cy="2296890"/>
            <a:chOff x="202680" y="2523960"/>
            <a:chExt cx="3062160" cy="3062520"/>
          </a:xfrm>
        </p:grpSpPr>
        <p:grpSp>
          <p:nvGrpSpPr>
            <p:cNvPr id="369" name="Google Shape;494;p19"/>
            <p:cNvGrpSpPr/>
            <p:nvPr/>
          </p:nvGrpSpPr>
          <p:grpSpPr>
            <a:xfrm>
              <a:off x="202680" y="2523960"/>
              <a:ext cx="3062160" cy="3062520"/>
              <a:chOff x="202680" y="2523960"/>
              <a:chExt cx="3062160" cy="3062520"/>
            </a:xfrm>
          </p:grpSpPr>
          <p:sp>
            <p:nvSpPr>
              <p:cNvPr id="370" name="Google Shape;495;p19"/>
              <p:cNvSpPr/>
              <p:nvPr/>
            </p:nvSpPr>
            <p:spPr>
              <a:xfrm rot="18900000">
                <a:off x="1760040" y="2782080"/>
                <a:ext cx="1246680" cy="124668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  <p:sp>
            <p:nvSpPr>
              <p:cNvPr id="371" name="Google Shape;496;p19"/>
              <p:cNvSpPr/>
              <p:nvPr/>
            </p:nvSpPr>
            <p:spPr>
              <a:xfrm rot="18900000">
                <a:off x="460800" y="4081320"/>
                <a:ext cx="1246680" cy="1246680"/>
              </a:xfrm>
              <a:prstGeom prst="ellipse">
                <a:avLst/>
              </a:pr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</p:grpSp>
        <p:pic>
          <p:nvPicPr>
            <p:cNvPr id="372" name="Google Shape;497;p19" descr="Obraz zawierający jasne, rysunek&#10;&#10;Opis wygenerowany automatycznie"/>
            <p:cNvPicPr/>
            <p:nvPr/>
          </p:nvPicPr>
          <p:blipFill>
            <a:blip r:embed="rId3" cstate="print"/>
            <a:stretch/>
          </p:blipFill>
          <p:spPr>
            <a:xfrm>
              <a:off x="510480" y="2800800"/>
              <a:ext cx="2561400" cy="24433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73" name="PlaceHolder 1"/>
          <p:cNvSpPr>
            <a:spLocks noGrp="1"/>
          </p:cNvSpPr>
          <p:nvPr>
            <p:ph/>
          </p:nvPr>
        </p:nvSpPr>
        <p:spPr>
          <a:xfrm>
            <a:off x="297000" y="1750680"/>
            <a:ext cx="6910920" cy="60588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rmAutofit/>
          </a:bodyPr>
          <a:lstStyle/>
          <a:p>
            <a:pPr marL="52380" indent="0" defTabSz="685800">
              <a:lnSpc>
                <a:spcPct val="182000"/>
              </a:lnSpc>
              <a:buNone/>
              <a:tabLst>
                <a:tab pos="0" algn="l"/>
              </a:tabLst>
            </a:pPr>
            <a:r>
              <a:rPr lang="pl-PL" sz="1500" b="1" u="none" strike="noStrike">
                <a:solidFill>
                  <a:schemeClr val="accent3"/>
                </a:solidFill>
                <a:uFillTx/>
                <a:latin typeface="Calibri"/>
                <a:ea typeface="Calibri"/>
              </a:rPr>
              <a:t>Proszę wpisać nazwiska osób do których trafiają zgłoszenia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W naszej szkole zgłoszenia będą trafiały do: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" name="Google Shape;500;p19"/>
          <p:cNvSpPr/>
          <p:nvPr/>
        </p:nvSpPr>
        <p:spPr>
          <a:xfrm>
            <a:off x="297000" y="1912680"/>
            <a:ext cx="6910920" cy="2878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endParaRPr lang="pl-PL" sz="1500" b="1" u="none" strike="noStrike">
              <a:solidFill>
                <a:srgbClr val="00497E"/>
              </a:solidFill>
              <a:uFillTx/>
              <a:latin typeface="Calibri"/>
              <a:ea typeface="Calibri"/>
            </a:endParaRPr>
          </a:p>
        </p:txBody>
      </p:sp>
      <p:grpSp>
        <p:nvGrpSpPr>
          <p:cNvPr id="376" name="Google Shape;501;p19"/>
          <p:cNvGrpSpPr/>
          <p:nvPr/>
        </p:nvGrpSpPr>
        <p:grpSpPr>
          <a:xfrm>
            <a:off x="2307960" y="2750220"/>
            <a:ext cx="2296890" cy="2296890"/>
            <a:chOff x="3077280" y="2523960"/>
            <a:chExt cx="3062520" cy="3062520"/>
          </a:xfrm>
        </p:grpSpPr>
        <p:grpSp>
          <p:nvGrpSpPr>
            <p:cNvPr id="377" name="Google Shape;502;p19"/>
            <p:cNvGrpSpPr/>
            <p:nvPr/>
          </p:nvGrpSpPr>
          <p:grpSpPr>
            <a:xfrm>
              <a:off x="3077280" y="2523960"/>
              <a:ext cx="3062520" cy="3062520"/>
              <a:chOff x="3077280" y="2523960"/>
              <a:chExt cx="3062520" cy="3062520"/>
            </a:xfrm>
          </p:grpSpPr>
          <p:sp>
            <p:nvSpPr>
              <p:cNvPr id="378" name="Google Shape;503;p19"/>
              <p:cNvSpPr/>
              <p:nvPr/>
            </p:nvSpPr>
            <p:spPr>
              <a:xfrm rot="18900000">
                <a:off x="4635000" y="2782080"/>
                <a:ext cx="1246680" cy="124668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  <p:sp>
            <p:nvSpPr>
              <p:cNvPr id="379" name="Google Shape;504;p19"/>
              <p:cNvSpPr/>
              <p:nvPr/>
            </p:nvSpPr>
            <p:spPr>
              <a:xfrm rot="18900000">
                <a:off x="3335400" y="4081320"/>
                <a:ext cx="1246680" cy="1246680"/>
              </a:xfrm>
              <a:prstGeom prst="ellipse">
                <a:avLst/>
              </a:pr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</p:grpSp>
        <p:pic>
          <p:nvPicPr>
            <p:cNvPr id="380" name="Google Shape;505;p19" descr="Obraz zawierający jasne, rysunek&#10;&#10;Opis wygenerowany automatycznie"/>
            <p:cNvPicPr/>
            <p:nvPr/>
          </p:nvPicPr>
          <p:blipFill>
            <a:blip r:embed="rId3" cstate="print"/>
            <a:stretch/>
          </p:blipFill>
          <p:spPr>
            <a:xfrm>
              <a:off x="3385080" y="2800800"/>
              <a:ext cx="2561400" cy="24433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81" name="Google Shape;506;p19"/>
          <p:cNvGrpSpPr/>
          <p:nvPr/>
        </p:nvGrpSpPr>
        <p:grpSpPr>
          <a:xfrm>
            <a:off x="4464180" y="2750220"/>
            <a:ext cx="2296620" cy="2296890"/>
            <a:chOff x="5952240" y="2523960"/>
            <a:chExt cx="3062160" cy="3062520"/>
          </a:xfrm>
        </p:grpSpPr>
        <p:grpSp>
          <p:nvGrpSpPr>
            <p:cNvPr id="382" name="Google Shape;507;p19"/>
            <p:cNvGrpSpPr/>
            <p:nvPr/>
          </p:nvGrpSpPr>
          <p:grpSpPr>
            <a:xfrm>
              <a:off x="5952240" y="2523960"/>
              <a:ext cx="3062160" cy="3062520"/>
              <a:chOff x="5952240" y="2523960"/>
              <a:chExt cx="3062160" cy="3062520"/>
            </a:xfrm>
          </p:grpSpPr>
          <p:sp>
            <p:nvSpPr>
              <p:cNvPr id="383" name="Google Shape;508;p19"/>
              <p:cNvSpPr/>
              <p:nvPr/>
            </p:nvSpPr>
            <p:spPr>
              <a:xfrm rot="18900000">
                <a:off x="7509600" y="2782080"/>
                <a:ext cx="1246680" cy="124668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  <p:sp>
            <p:nvSpPr>
              <p:cNvPr id="384" name="Google Shape;509;p19"/>
              <p:cNvSpPr/>
              <p:nvPr/>
            </p:nvSpPr>
            <p:spPr>
              <a:xfrm rot="18900000">
                <a:off x="6210360" y="4081320"/>
                <a:ext cx="1246680" cy="1246680"/>
              </a:xfrm>
              <a:prstGeom prst="ellipse">
                <a:avLst/>
              </a:pr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</p:grpSp>
        <p:pic>
          <p:nvPicPr>
            <p:cNvPr id="385" name="Google Shape;510;p19" descr="Obraz zawierający jasne, rysunek&#10;&#10;Opis wygenerowany automatycznie"/>
            <p:cNvPicPr/>
            <p:nvPr/>
          </p:nvPicPr>
          <p:blipFill>
            <a:blip r:embed="rId3" cstate="print"/>
            <a:stretch/>
          </p:blipFill>
          <p:spPr>
            <a:xfrm>
              <a:off x="6260040" y="2800800"/>
              <a:ext cx="2561400" cy="244332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386" name="Google Shape;511;p19"/>
          <p:cNvGrpSpPr/>
          <p:nvPr/>
        </p:nvGrpSpPr>
        <p:grpSpPr>
          <a:xfrm>
            <a:off x="6620130" y="2750220"/>
            <a:ext cx="2296890" cy="2296890"/>
            <a:chOff x="8826840" y="2523960"/>
            <a:chExt cx="3062520" cy="3062520"/>
          </a:xfrm>
        </p:grpSpPr>
        <p:grpSp>
          <p:nvGrpSpPr>
            <p:cNvPr id="387" name="Google Shape;512;p19"/>
            <p:cNvGrpSpPr/>
            <p:nvPr/>
          </p:nvGrpSpPr>
          <p:grpSpPr>
            <a:xfrm>
              <a:off x="8826840" y="2523960"/>
              <a:ext cx="3062520" cy="3062520"/>
              <a:chOff x="8826840" y="2523960"/>
              <a:chExt cx="3062520" cy="3062520"/>
            </a:xfrm>
          </p:grpSpPr>
          <p:sp>
            <p:nvSpPr>
              <p:cNvPr id="388" name="Google Shape;513;p19"/>
              <p:cNvSpPr/>
              <p:nvPr/>
            </p:nvSpPr>
            <p:spPr>
              <a:xfrm rot="18900000">
                <a:off x="10384560" y="2782080"/>
                <a:ext cx="1246680" cy="1246680"/>
              </a:xfrm>
              <a:prstGeom prst="ellipse">
                <a:avLst/>
              </a:prstGeom>
              <a:solidFill>
                <a:schemeClr val="accent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  <p:sp>
            <p:nvSpPr>
              <p:cNvPr id="389" name="Google Shape;514;p19"/>
              <p:cNvSpPr/>
              <p:nvPr/>
            </p:nvSpPr>
            <p:spPr>
              <a:xfrm rot="18900000">
                <a:off x="9084960" y="4081320"/>
                <a:ext cx="1246680" cy="1246680"/>
              </a:xfrm>
              <a:prstGeom prst="ellipse">
                <a:avLst/>
              </a:prstGeom>
              <a:solidFill>
                <a:schemeClr val="accent3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50" b="0" u="none" strike="noStrike">
                  <a:solidFill>
                    <a:srgbClr val="FFFFFF"/>
                  </a:solidFill>
                  <a:uFillTx/>
                  <a:latin typeface="Calibri"/>
                  <a:ea typeface="Calibri"/>
                </a:endParaRPr>
              </a:p>
            </p:txBody>
          </p:sp>
        </p:grpSp>
        <p:pic>
          <p:nvPicPr>
            <p:cNvPr id="390" name="Google Shape;515;p19" descr="Obraz zawierający jasne, rysunek&#10;&#10;Opis wygenerowany automatycznie"/>
            <p:cNvPicPr/>
            <p:nvPr/>
          </p:nvPicPr>
          <p:blipFill>
            <a:blip r:embed="rId3" cstate="print"/>
            <a:stretch/>
          </p:blipFill>
          <p:spPr>
            <a:xfrm>
              <a:off x="9134640" y="2800800"/>
              <a:ext cx="2561400" cy="24433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91" name="Google Shape;516;p19"/>
          <p:cNvSpPr/>
          <p:nvPr/>
        </p:nvSpPr>
        <p:spPr>
          <a:xfrm>
            <a:off x="382860" y="3287250"/>
            <a:ext cx="1809540" cy="15865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</a:pPr>
            <a:r>
              <a:rPr lang="pl-PL" sz="2400" b="0" u="none" strike="noStrike">
                <a:solidFill>
                  <a:srgbClr val="222222"/>
                </a:solidFill>
                <a:uFillTx/>
                <a:latin typeface="Arial;Helvetica"/>
                <a:ea typeface="Calibri"/>
              </a:rPr>
              <a:t>Joanna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</a:pPr>
            <a:r>
              <a:rPr lang="pl-PL" sz="2400" b="0" u="none" strike="noStrike">
                <a:solidFill>
                  <a:srgbClr val="222222"/>
                </a:solidFill>
                <a:uFillTx/>
                <a:latin typeface="Arial;Helvetica"/>
                <a:ea typeface="Calibri"/>
              </a:rPr>
              <a:t>Konarska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  <a:tabLst>
                <a:tab pos="0" algn="l"/>
              </a:tabLst>
            </a:pP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Google Shape;517;p19"/>
          <p:cNvSpPr/>
          <p:nvPr/>
        </p:nvSpPr>
        <p:spPr>
          <a:xfrm>
            <a:off x="2565000" y="3287250"/>
            <a:ext cx="1809540" cy="10068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</a:pPr>
            <a:r>
              <a:rPr lang="pl-PL" sz="2400" b="0" u="none" strike="noStrike">
                <a:solidFill>
                  <a:srgbClr val="222222"/>
                </a:solidFill>
                <a:uFillTx/>
                <a:latin typeface="Arial;Helvetica"/>
                <a:ea typeface="Calibri"/>
              </a:rPr>
              <a:t>Agnieszka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</a:pPr>
            <a:r>
              <a:rPr lang="pl-PL" sz="2400" b="0" u="none" strike="noStrike">
                <a:solidFill>
                  <a:srgbClr val="222222"/>
                </a:solidFill>
                <a:uFillTx/>
                <a:latin typeface="Arial;Helvetica"/>
                <a:ea typeface="Calibri"/>
              </a:rPr>
              <a:t>Rożek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Google Shape;518;p19"/>
          <p:cNvSpPr/>
          <p:nvPr/>
        </p:nvSpPr>
        <p:spPr>
          <a:xfrm>
            <a:off x="4719870" y="3287250"/>
            <a:ext cx="1809540" cy="437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  <a:tabLst>
                <a:tab pos="0" algn="l"/>
              </a:tabLst>
            </a:pPr>
            <a:r>
              <a:rPr lang="pl-PL" sz="24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 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Prostokąt 392"/>
          <p:cNvSpPr/>
          <p:nvPr/>
        </p:nvSpPr>
        <p:spPr>
          <a:xfrm>
            <a:off x="6885000" y="3422250"/>
            <a:ext cx="1889190" cy="10791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algn="ctr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</a:pPr>
            <a:r>
              <a:rPr lang="pl-PL" sz="24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 </a:t>
            </a:r>
            <a:endParaRPr lang="pl-PL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Ikona – Zgłoś przemoc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96" name="Google Shape;525;p20"/>
          <p:cNvPicPr/>
          <p:nvPr/>
        </p:nvPicPr>
        <p:blipFill>
          <a:blip r:embed="rId2" cstate="print"/>
          <a:stretch/>
        </p:blipFill>
        <p:spPr>
          <a:xfrm>
            <a:off x="910980" y="3007800"/>
            <a:ext cx="1285200" cy="118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7" name="Google Shape;526;p20" descr="Obraz zawierający tekst&#10;&#10;Opis wygenerowany automatycznie"/>
          <p:cNvPicPr/>
          <p:nvPr/>
        </p:nvPicPr>
        <p:blipFill>
          <a:blip r:embed="rId3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8" name="Google Shape;527;p20" descr="Obraz zawierający tekst, Telefon komórkowy, Komunikator, Urządzenie przenośne&#10;&#10;Opis wygenerowany automatycznie"/>
          <p:cNvPicPr/>
          <p:nvPr/>
        </p:nvPicPr>
        <p:blipFill>
          <a:blip r:embed="rId4"/>
          <a:stretch/>
        </p:blipFill>
        <p:spPr>
          <a:xfrm>
            <a:off x="390204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297000" y="170424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Ikona – Przemoc relacyjna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0" name="Google Shape;533;p21"/>
          <p:cNvPicPr/>
          <p:nvPr/>
        </p:nvPicPr>
        <p:blipFill>
          <a:blip r:embed="rId2" cstate="print"/>
          <a:srcRect l="51808" t="12257" r="3666" b="67670"/>
          <a:stretch/>
        </p:blipFill>
        <p:spPr>
          <a:xfrm>
            <a:off x="997650" y="2517750"/>
            <a:ext cx="1864350" cy="18214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1" name="Google Shape;534;p21"/>
          <p:cNvPicPr/>
          <p:nvPr/>
        </p:nvPicPr>
        <p:blipFill>
          <a:blip r:embed="rId3"/>
          <a:stretch/>
        </p:blipFill>
        <p:spPr>
          <a:xfrm>
            <a:off x="64008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2" name="Google Shape;535;p21"/>
          <p:cNvPicPr/>
          <p:nvPr/>
        </p:nvPicPr>
        <p:blipFill>
          <a:blip r:embed="rId4"/>
          <a:stretch/>
        </p:blipFill>
        <p:spPr>
          <a:xfrm>
            <a:off x="389745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297000" y="170424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Ikona – Przemoc materialna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4" name="Google Shape;541;p22"/>
          <p:cNvPicPr/>
          <p:nvPr/>
        </p:nvPicPr>
        <p:blipFill>
          <a:blip r:embed="rId2"/>
          <a:srcRect l="5900" t="34506" r="49175" b="45369"/>
          <a:stretch/>
        </p:blipFill>
        <p:spPr>
          <a:xfrm>
            <a:off x="947970" y="2401920"/>
            <a:ext cx="2114910" cy="2053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5" name="Google Shape;542;p22"/>
          <p:cNvPicPr/>
          <p:nvPr/>
        </p:nvPicPr>
        <p:blipFill>
          <a:blip r:embed="rId3"/>
          <a:stretch/>
        </p:blipFill>
        <p:spPr>
          <a:xfrm>
            <a:off x="64008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6" name="Google Shape;543;p22"/>
          <p:cNvPicPr/>
          <p:nvPr/>
        </p:nvPicPr>
        <p:blipFill>
          <a:blip r:embed="rId4"/>
          <a:stretch/>
        </p:blipFill>
        <p:spPr>
          <a:xfrm>
            <a:off x="389745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297000" y="170424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Ikona – Przemoc elektroniczna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8" name="Google Shape;549;p23"/>
          <p:cNvPicPr/>
          <p:nvPr/>
        </p:nvPicPr>
        <p:blipFill>
          <a:blip r:embed="rId2" cstate="print"/>
          <a:srcRect l="55104" t="34252" r="7026" b="44021"/>
          <a:stretch/>
        </p:blipFill>
        <p:spPr>
          <a:xfrm>
            <a:off x="1078920" y="2445390"/>
            <a:ext cx="1581390" cy="19661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9" name="Google Shape;550;p23"/>
          <p:cNvPicPr/>
          <p:nvPr/>
        </p:nvPicPr>
        <p:blipFill>
          <a:blip r:embed="rId3"/>
          <a:stretch/>
        </p:blipFill>
        <p:spPr>
          <a:xfrm>
            <a:off x="64008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0" name="Google Shape;551;p23"/>
          <p:cNvPicPr/>
          <p:nvPr/>
        </p:nvPicPr>
        <p:blipFill>
          <a:blip r:embed="rId4"/>
          <a:stretch/>
        </p:blipFill>
        <p:spPr>
          <a:xfrm>
            <a:off x="389745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297000" y="170424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Ikona – Przemoc fizyczna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2" name="Google Shape;557;p24"/>
          <p:cNvPicPr/>
          <p:nvPr/>
        </p:nvPicPr>
        <p:blipFill>
          <a:blip r:embed="rId2" cstate="print"/>
          <a:srcRect l="7164" t="56906" r="53395" b="24894"/>
          <a:stretch/>
        </p:blipFill>
        <p:spPr>
          <a:xfrm>
            <a:off x="1074060" y="2534490"/>
            <a:ext cx="1787670" cy="178767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3" name="Google Shape;558;p24"/>
          <p:cNvPicPr/>
          <p:nvPr/>
        </p:nvPicPr>
        <p:blipFill>
          <a:blip r:embed="rId3"/>
          <a:stretch/>
        </p:blipFill>
        <p:spPr>
          <a:xfrm>
            <a:off x="64008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4" name="Google Shape;559;p24"/>
          <p:cNvPicPr/>
          <p:nvPr/>
        </p:nvPicPr>
        <p:blipFill>
          <a:blip r:embed="rId4"/>
          <a:stretch/>
        </p:blipFill>
        <p:spPr>
          <a:xfrm>
            <a:off x="389745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297000" y="170424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Ikona – Przemoc seksualna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6" name="Google Shape;565;p25"/>
          <p:cNvPicPr/>
          <p:nvPr/>
        </p:nvPicPr>
        <p:blipFill>
          <a:blip r:embed="rId2" cstate="print"/>
          <a:srcRect l="53223" t="56016" r="5409" b="25187"/>
          <a:stretch/>
        </p:blipFill>
        <p:spPr>
          <a:xfrm>
            <a:off x="991980" y="2461320"/>
            <a:ext cx="1869750" cy="184059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7" name="Google Shape;566;p25"/>
          <p:cNvPicPr/>
          <p:nvPr/>
        </p:nvPicPr>
        <p:blipFill>
          <a:blip r:embed="rId3"/>
          <a:stretch/>
        </p:blipFill>
        <p:spPr>
          <a:xfrm>
            <a:off x="5188320" y="1424790"/>
            <a:ext cx="2502360" cy="4879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571;p26"/>
          <p:cNvGrpSpPr/>
          <p:nvPr/>
        </p:nvGrpSpPr>
        <p:grpSpPr>
          <a:xfrm>
            <a:off x="3716820" y="524340"/>
            <a:ext cx="6990300" cy="7147980"/>
            <a:chOff x="4955760" y="-443880"/>
            <a:chExt cx="9320400" cy="9530640"/>
          </a:xfrm>
        </p:grpSpPr>
        <p:grpSp>
          <p:nvGrpSpPr>
            <p:cNvPr id="419" name="Google Shape;572;p26"/>
            <p:cNvGrpSpPr/>
            <p:nvPr/>
          </p:nvGrpSpPr>
          <p:grpSpPr>
            <a:xfrm>
              <a:off x="6496560" y="1136160"/>
              <a:ext cx="6681960" cy="6374520"/>
              <a:chOff x="6496560" y="1136160"/>
              <a:chExt cx="6681960" cy="6374520"/>
            </a:xfrm>
          </p:grpSpPr>
          <p:sp>
            <p:nvSpPr>
              <p:cNvPr id="420" name="Google Shape;573;p26"/>
              <p:cNvSpPr/>
              <p:nvPr/>
            </p:nvSpPr>
            <p:spPr>
              <a:xfrm>
                <a:off x="7770960" y="113616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21" name="Google Shape;574;p26"/>
              <p:cNvSpPr/>
              <p:nvPr/>
            </p:nvSpPr>
            <p:spPr>
              <a:xfrm>
                <a:off x="6496560" y="241056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22" name="Google Shape;575;p26"/>
              <p:cNvSpPr/>
              <p:nvPr/>
            </p:nvSpPr>
            <p:spPr>
              <a:xfrm>
                <a:off x="7770600" y="241056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23" name="Google Shape;576;p26"/>
              <p:cNvSpPr/>
              <p:nvPr/>
            </p:nvSpPr>
            <p:spPr>
              <a:xfrm>
                <a:off x="8106840" y="274644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424" name="Google Shape;577;p26"/>
            <p:cNvSpPr/>
            <p:nvPr/>
          </p:nvSpPr>
          <p:spPr>
            <a:xfrm>
              <a:off x="4955760" y="-8388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25" name="Google Shape;578;p26"/>
            <p:cNvSpPr/>
            <p:nvPr/>
          </p:nvSpPr>
          <p:spPr>
            <a:xfrm>
              <a:off x="5492880" y="614700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26" name="Google Shape;579;p26"/>
            <p:cNvSpPr/>
            <p:nvPr/>
          </p:nvSpPr>
          <p:spPr>
            <a:xfrm>
              <a:off x="9767880" y="-44388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1944000" y="2353050"/>
            <a:ext cx="4357530" cy="5440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r>
              <a:rPr lang="pl-PL" sz="1800" b="1" u="none" strike="noStrike">
                <a:solidFill>
                  <a:schemeClr val="accent3"/>
                </a:solidFill>
                <a:uFillTx/>
                <a:latin typeface="Calibri"/>
                <a:ea typeface="Calibri"/>
              </a:rPr>
              <a:t>Jeżeli wybór kategorii jest dla ciebie trudny </a:t>
            </a:r>
            <a:r>
              <a:rPr sz="1800"/>
              <a:t/>
            </a:r>
            <a:br>
              <a:rPr sz="1800"/>
            </a:br>
            <a:r>
              <a:rPr lang="pl-PL" sz="1800" b="1" u="none" strike="noStrike">
                <a:solidFill>
                  <a:schemeClr val="accent3"/>
                </a:solidFill>
                <a:uFillTx/>
                <a:latin typeface="Calibri"/>
                <a:ea typeface="Calibri"/>
              </a:rPr>
              <a:t>lub nie odnajdujesz tego co jest ci potrzebne kliknij ikonę:</a:t>
            </a: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1944000" y="3328560"/>
            <a:ext cx="1972890" cy="21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6000"/>
              </a:lnSpc>
              <a:buNone/>
              <a:tabLst>
                <a:tab pos="0" algn="l"/>
              </a:tabLst>
            </a:pPr>
            <a:r>
              <a:rPr lang="pl-PL" sz="1050" b="1" u="none" strike="noStrike">
                <a:solidFill>
                  <a:schemeClr val="accent2"/>
                </a:solidFill>
                <a:uFillTx/>
                <a:latin typeface="Arial"/>
                <a:ea typeface="Arial"/>
              </a:rPr>
              <a:t>„</a:t>
            </a:r>
            <a:r>
              <a:rPr lang="pl-PL" sz="1800" b="1" u="none" strike="noStrike">
                <a:solidFill>
                  <a:schemeClr val="accent2"/>
                </a:solidFill>
                <a:uFillTx/>
                <a:latin typeface="Arial"/>
                <a:ea typeface="Arial"/>
              </a:rPr>
              <a:t>Zgłoś przemoc”</a:t>
            </a: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1944000" y="3987630"/>
            <a:ext cx="3779730" cy="90045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indent="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r>
              <a:rPr lang="pl-PL" sz="1800" b="1" u="none" strike="noStrike">
                <a:solidFill>
                  <a:schemeClr val="accent3"/>
                </a:solidFill>
                <a:uFillTx/>
                <a:latin typeface="Calibri"/>
                <a:ea typeface="Calibri"/>
              </a:rPr>
              <a:t>Możesz też kliknąć niebieskie logo RESQL jeżeli zwyczajnie potrzebujesz </a:t>
            </a:r>
            <a:r>
              <a:rPr sz="1800"/>
              <a:t/>
            </a:r>
            <a:br>
              <a:rPr sz="1800"/>
            </a:br>
            <a:r>
              <a:rPr lang="pl-PL" sz="1800" b="1" u="none" strike="noStrike">
                <a:solidFill>
                  <a:schemeClr val="accent3"/>
                </a:solidFill>
                <a:uFillTx/>
                <a:latin typeface="Calibri"/>
                <a:ea typeface="Calibri"/>
              </a:rPr>
              <a:t>z kimś porozmawiać.</a:t>
            </a: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0" name="Google Shape;583;p26"/>
          <p:cNvPicPr/>
          <p:nvPr/>
        </p:nvPicPr>
        <p:blipFill>
          <a:blip r:embed="rId2"/>
          <a:stretch/>
        </p:blipFill>
        <p:spPr>
          <a:xfrm>
            <a:off x="616410" y="2323890"/>
            <a:ext cx="1275210" cy="145449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1" name="Google Shape;584;p26"/>
          <p:cNvPicPr/>
          <p:nvPr/>
        </p:nvPicPr>
        <p:blipFill>
          <a:blip r:embed="rId3" cstate="print"/>
          <a:stretch/>
        </p:blipFill>
        <p:spPr>
          <a:xfrm>
            <a:off x="663930" y="3885030"/>
            <a:ext cx="1109430" cy="110565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2" name="Google Shape;585;p26"/>
          <p:cNvPicPr/>
          <p:nvPr/>
        </p:nvPicPr>
        <p:blipFill>
          <a:blip r:embed="rId4"/>
          <a:stretch/>
        </p:blipFill>
        <p:spPr>
          <a:xfrm>
            <a:off x="6182460" y="2898180"/>
            <a:ext cx="2051730" cy="22415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590;p27"/>
          <p:cNvSpPr/>
          <p:nvPr/>
        </p:nvSpPr>
        <p:spPr>
          <a:xfrm>
            <a:off x="0" y="857250"/>
            <a:ext cx="547641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pic>
        <p:nvPicPr>
          <p:cNvPr id="434" name="Google Shape;591;p27"/>
          <p:cNvPicPr/>
          <p:nvPr/>
        </p:nvPicPr>
        <p:blipFill>
          <a:blip r:embed="rId2"/>
          <a:stretch/>
        </p:blipFill>
        <p:spPr>
          <a:xfrm>
            <a:off x="59850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5" name="Google Shape;592;p27"/>
          <p:cNvSpPr/>
          <p:nvPr/>
        </p:nvSpPr>
        <p:spPr>
          <a:xfrm>
            <a:off x="1963980" y="2097360"/>
            <a:ext cx="3331800" cy="3133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57310" lvl="2" indent="-257310" defTabSz="685800">
              <a:lnSpc>
                <a:spcPct val="100000"/>
              </a:lnSpc>
              <a:buClr>
                <a:srgbClr val="29B9D1"/>
              </a:buClr>
              <a:buFont typeface="Arial"/>
              <a:buChar char="•"/>
            </a:pPr>
            <a:r>
              <a:rPr lang="pl-PL" sz="19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Po wybraniu jednej z opcji zobaczysz taki ekran.</a:t>
            </a:r>
            <a:endParaRPr lang="pl-PL" sz="1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lvl="2" indent="-257310" defTabSz="685800">
              <a:lnSpc>
                <a:spcPct val="100000"/>
              </a:lnSpc>
              <a:spcBef>
                <a:spcPts val="1350"/>
              </a:spcBef>
              <a:buClr>
                <a:srgbClr val="29B9D1"/>
              </a:buClr>
              <a:buFont typeface="Arial"/>
              <a:buChar char="•"/>
            </a:pPr>
            <a:r>
              <a:rPr lang="pl-PL" sz="19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Będziesz mógł/mogła </a:t>
            </a:r>
            <a:r>
              <a:rPr sz="1950"/>
              <a:t/>
            </a:r>
            <a:br>
              <a:rPr sz="1950"/>
            </a:br>
            <a:r>
              <a:rPr lang="pl-PL" sz="19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wybrać to co cię dotyczy: </a:t>
            </a:r>
            <a:r>
              <a:rPr sz="1950"/>
              <a:t/>
            </a:r>
            <a:br>
              <a:rPr sz="1950"/>
            </a:br>
            <a:r>
              <a:rPr lang="pl-PL" sz="19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czy byłeś świadkiem czy ofiarą przemocy.</a:t>
            </a:r>
            <a:endParaRPr lang="pl-PL" sz="1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lvl="2" indent="-257310" defTabSz="685800">
              <a:lnSpc>
                <a:spcPct val="100000"/>
              </a:lnSpc>
              <a:spcBef>
                <a:spcPts val="1350"/>
              </a:spcBef>
              <a:spcAft>
                <a:spcPts val="1350"/>
              </a:spcAft>
              <a:buClr>
                <a:srgbClr val="29B9D1"/>
              </a:buClr>
              <a:buFont typeface="Arial"/>
              <a:buChar char="•"/>
            </a:pPr>
            <a:r>
              <a:rPr lang="pl-PL" sz="19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Możesz też skorzystać </a:t>
            </a:r>
            <a:r>
              <a:rPr sz="1950"/>
              <a:t/>
            </a:r>
            <a:br>
              <a:rPr sz="1950"/>
            </a:br>
            <a:r>
              <a:rPr lang="pl-PL" sz="19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z opcji "po prostu chcę pogadać”.</a:t>
            </a:r>
            <a:endParaRPr lang="pl-PL" sz="1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36" name="Google Shape;593;p27"/>
          <p:cNvPicPr/>
          <p:nvPr/>
        </p:nvPicPr>
        <p:blipFill>
          <a:blip r:embed="rId3"/>
          <a:stretch/>
        </p:blipFill>
        <p:spPr>
          <a:xfrm>
            <a:off x="277020" y="2666250"/>
            <a:ext cx="1620000" cy="15246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7" name="Google Shape;594;p27"/>
          <p:cNvSpPr/>
          <p:nvPr/>
        </p:nvSpPr>
        <p:spPr>
          <a:xfrm>
            <a:off x="237870" y="2853630"/>
            <a:ext cx="1620000" cy="1050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b">
            <a:noAutofit/>
          </a:bodyPr>
          <a:lstStyle/>
          <a:p>
            <a:pPr algn="ctr" defTabSz="685800">
              <a:lnSpc>
                <a:spcPct val="87000"/>
              </a:lnSpc>
              <a:tabLst>
                <a:tab pos="0" algn="l"/>
              </a:tabLst>
            </a:pPr>
            <a:r>
              <a:rPr lang="pl-PL" sz="30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Kolejne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87000"/>
              </a:lnSpc>
              <a:tabLst>
                <a:tab pos="0" algn="l"/>
              </a:tabLst>
            </a:pPr>
            <a:r>
              <a:rPr lang="pl-PL" sz="30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kroki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89;p5"/>
          <p:cNvSpPr/>
          <p:nvPr/>
        </p:nvSpPr>
        <p:spPr>
          <a:xfrm>
            <a:off x="-9180" y="857250"/>
            <a:ext cx="9143010" cy="5142420"/>
          </a:xfrm>
          <a:prstGeom prst="rect">
            <a:avLst/>
          </a:prstGeom>
          <a:solidFill>
            <a:srgbClr val="00243F"/>
          </a:solidFill>
          <a:ln w="12700">
            <a:solidFill>
              <a:srgbClr val="00497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0" b="0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 </a:t>
            </a:r>
            <a:endParaRPr lang="pl-PL" sz="1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1" name="Google Shape;290;p5"/>
          <p:cNvSpPr/>
          <p:nvPr/>
        </p:nvSpPr>
        <p:spPr>
          <a:xfrm>
            <a:off x="924750" y="1154790"/>
            <a:ext cx="6372270" cy="4738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pl-PL" sz="2400" b="1" u="none" strike="noStrike">
              <a:solidFill>
                <a:srgbClr val="00497E"/>
              </a:solidFill>
              <a:uFillTx/>
              <a:latin typeface="Calibri"/>
              <a:ea typeface="Calibri"/>
            </a:endParaRPr>
          </a:p>
        </p:txBody>
      </p:sp>
      <p:sp>
        <p:nvSpPr>
          <p:cNvPr id="202" name="Google Shape;291;p5"/>
          <p:cNvSpPr/>
          <p:nvPr/>
        </p:nvSpPr>
        <p:spPr>
          <a:xfrm>
            <a:off x="1052460" y="1039500"/>
            <a:ext cx="8218260" cy="4738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pl-PL" sz="2100" b="1" u="none" strike="noStrike">
              <a:solidFill>
                <a:srgbClr val="00497E"/>
              </a:solidFill>
              <a:uFillTx/>
              <a:latin typeface="Calibri"/>
              <a:ea typeface="Calibri"/>
            </a:endParaRPr>
          </a:p>
        </p:txBody>
      </p:sp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317250" y="137025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t>Film - </a:t>
            </a:r>
            <a:r>
              <a:rPr lang="pl-PL" sz="2100" b="1" u="sng" strike="noStrike">
                <a:solidFill>
                  <a:schemeClr val="accent2"/>
                </a:solidFill>
                <a:uFillTx/>
                <a:latin typeface="Calibri"/>
                <a:ea typeface="Calibri"/>
                <a:hlinkClick r:id="rId3"/>
              </a:rPr>
              <a:t>RESQL</a:t>
            </a:r>
            <a:r>
              <a:rPr lang="pl-PL" sz="2100" b="1" u="none" strike="noStrike">
                <a:solidFill>
                  <a:schemeClr val="accent2"/>
                </a:solidFill>
                <a:uFillTx/>
                <a:latin typeface="Calibri"/>
                <a:ea typeface="Calibri"/>
              </a:rPr>
              <a:t>  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47660" y="1970460"/>
            <a:ext cx="7362630" cy="350541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marL="214380" indent="-12852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4380" indent="-12852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4380" indent="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4380" indent="-12852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4380" indent="-12852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4380" indent="-128520" defTabSz="685800">
              <a:lnSpc>
                <a:spcPct val="100000"/>
              </a:lnSpc>
              <a:spcBef>
                <a:spcPts val="451"/>
              </a:spcBef>
              <a:buNone/>
              <a:tabLst>
                <a:tab pos="0" algn="l"/>
              </a:tabLst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5" name="Google Shape;294;p5"/>
          <p:cNvPicPr/>
          <p:nvPr/>
        </p:nvPicPr>
        <p:blipFill>
          <a:blip r:embed="rId4"/>
          <a:stretch/>
        </p:blipFill>
        <p:spPr>
          <a:xfrm>
            <a:off x="1211220" y="1867050"/>
            <a:ext cx="6720300" cy="378027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599;p28"/>
          <p:cNvSpPr/>
          <p:nvPr/>
        </p:nvSpPr>
        <p:spPr>
          <a:xfrm>
            <a:off x="0" y="857250"/>
            <a:ext cx="4221990" cy="51424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Calibri"/>
              <a:ea typeface="Calibri"/>
            </a:endParaRPr>
          </a:p>
        </p:txBody>
      </p:sp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-26190" y="1838160"/>
            <a:ext cx="4592700" cy="45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sng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Kolejne kroki 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440910" y="3327750"/>
            <a:ext cx="3455190" cy="213921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marL="257310" lvl="2" indent="-257310" defTabSz="685800">
              <a:lnSpc>
                <a:spcPct val="100000"/>
              </a:lnSpc>
              <a:buClr>
                <a:srgbClr val="29B9D1"/>
              </a:buClr>
              <a:buFont typeface="Arial"/>
              <a:buChar char="•"/>
            </a:pPr>
            <a:r>
              <a:rPr lang="pl-PL" sz="195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W ten sposób wygląda wysłane przez Ciebie do Interwenta/tki zgłoszenie.</a:t>
            </a:r>
            <a:endParaRPr lang="pl-PL" sz="19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lvl="2" indent="-257310" defTabSz="685800">
              <a:lnSpc>
                <a:spcPct val="100000"/>
              </a:lnSpc>
              <a:spcBef>
                <a:spcPts val="1350"/>
              </a:spcBef>
              <a:spcAft>
                <a:spcPts val="1350"/>
              </a:spcAft>
              <a:buClr>
                <a:srgbClr val="29B9D1"/>
              </a:buClr>
              <a:buFont typeface="Arial"/>
              <a:buChar char="•"/>
            </a:pPr>
            <a:r>
              <a:rPr lang="pl-PL" sz="195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W tym miejscu będą również widoczne odpowiedzi jakie </a:t>
            </a:r>
            <a:r>
              <a:rPr sz="1950"/>
              <a:t/>
            </a:r>
            <a:br>
              <a:rPr sz="1950"/>
            </a:br>
            <a:r>
              <a:rPr lang="pl-PL" sz="1950" b="1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od niego/niej otrzymasz.</a:t>
            </a:r>
            <a:endParaRPr lang="pl-PL" sz="1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1" name="Google Shape;602;p28"/>
          <p:cNvPicPr/>
          <p:nvPr/>
        </p:nvPicPr>
        <p:blipFill>
          <a:blip r:embed="rId2"/>
          <a:stretch/>
        </p:blipFill>
        <p:spPr>
          <a:xfrm>
            <a:off x="640089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2" name="Google Shape;603;p28"/>
          <p:cNvPicPr/>
          <p:nvPr/>
        </p:nvPicPr>
        <p:blipFill>
          <a:blip r:embed="rId3"/>
          <a:stretch/>
        </p:blipFill>
        <p:spPr>
          <a:xfrm>
            <a:off x="4338360" y="1419660"/>
            <a:ext cx="2502360" cy="487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3" name="Google Shape;604;p28"/>
          <p:cNvPicPr/>
          <p:nvPr/>
        </p:nvPicPr>
        <p:blipFill>
          <a:blip r:embed="rId4"/>
          <a:stretch/>
        </p:blipFill>
        <p:spPr>
          <a:xfrm>
            <a:off x="277020" y="1530090"/>
            <a:ext cx="1620000" cy="15246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4" name="Google Shape;605;p28"/>
          <p:cNvSpPr/>
          <p:nvPr/>
        </p:nvSpPr>
        <p:spPr>
          <a:xfrm>
            <a:off x="237870" y="1717200"/>
            <a:ext cx="1620000" cy="1050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b">
            <a:noAutofit/>
          </a:bodyPr>
          <a:lstStyle/>
          <a:p>
            <a:pPr algn="ctr" defTabSz="685800">
              <a:lnSpc>
                <a:spcPct val="87000"/>
              </a:lnSpc>
              <a:tabLst>
                <a:tab pos="0" algn="l"/>
              </a:tabLst>
            </a:pPr>
            <a:r>
              <a:rPr lang="pl-PL" sz="30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Kolejne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 defTabSz="685800">
              <a:lnSpc>
                <a:spcPct val="87000"/>
              </a:lnSpc>
              <a:tabLst>
                <a:tab pos="0" algn="l"/>
              </a:tabLst>
            </a:pPr>
            <a:r>
              <a:rPr lang="pl-PL" sz="30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kroki</a:t>
            </a:r>
            <a:endParaRPr lang="pl-PL" sz="3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/>
          </p:nvPr>
        </p:nvSpPr>
        <p:spPr>
          <a:xfrm>
            <a:off x="1706940" y="2190240"/>
            <a:ext cx="4282470" cy="309177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marL="385830" indent="-385830" defTabSz="685800">
              <a:lnSpc>
                <a:spcPct val="100000"/>
              </a:lnSpc>
              <a:buClr>
                <a:srgbClr val="29B9D1"/>
              </a:buClr>
              <a:buFont typeface="Calibri"/>
              <a:buAutoNum type="arabicPeriod"/>
            </a:pPr>
            <a:r>
              <a:rPr lang="pl-PL" sz="2100" b="0" u="none" strike="noStrike">
                <a:solidFill>
                  <a:schemeClr val="dk1"/>
                </a:solidFill>
                <a:uFillTx/>
                <a:latin typeface="Calibri"/>
                <a:ea typeface="Calibri"/>
              </a:rPr>
              <a:t>Pamiętaj, że interwent potrzebuje czasu na odpowiedź. </a:t>
            </a:r>
            <a:r>
              <a:rPr sz="2100"/>
              <a:t/>
            </a:r>
            <a:br>
              <a:rPr sz="2100"/>
            </a:b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Na pewno będziesz musiał poczekać na odpowiedź.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85830" indent="-385830" defTabSz="685800">
              <a:lnSpc>
                <a:spcPct val="100000"/>
              </a:lnSpc>
              <a:spcBef>
                <a:spcPts val="1350"/>
              </a:spcBef>
              <a:spcAft>
                <a:spcPts val="1350"/>
              </a:spcAft>
              <a:buClr>
                <a:srgbClr val="29B9D1"/>
              </a:buClr>
              <a:buFont typeface="Calibri"/>
              <a:buAutoNum type="arabicPeriod"/>
            </a:pPr>
            <a:r>
              <a:rPr lang="pl-PL" sz="2100" b="0" u="none" strike="noStrike">
                <a:solidFill>
                  <a:schemeClr val="dk1"/>
                </a:solidFill>
                <a:uFillTx/>
                <a:latin typeface="Calibri"/>
                <a:ea typeface="Calibri"/>
              </a:rPr>
              <a:t>Musisz zalogować się do aplikacji by sprawdzić odpowiedź interwenta – </a:t>
            </a: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NIE DOSTANIESZ POWIADOMIENIA</a:t>
            </a:r>
            <a:r>
              <a:rPr lang="pl-PL" sz="2100" b="0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.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6" name="Google Shape;611;p29"/>
          <p:cNvSpPr/>
          <p:nvPr/>
        </p:nvSpPr>
        <p:spPr>
          <a:xfrm>
            <a:off x="297000" y="1683180"/>
            <a:ext cx="6910920" cy="2878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21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Odpowiedzi od interwenta 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47" name="Google Shape;612;p29"/>
          <p:cNvGrpSpPr/>
          <p:nvPr/>
        </p:nvGrpSpPr>
        <p:grpSpPr>
          <a:xfrm>
            <a:off x="3716820" y="524340"/>
            <a:ext cx="6990300" cy="7147980"/>
            <a:chOff x="4955760" y="-443880"/>
            <a:chExt cx="9320400" cy="9530640"/>
          </a:xfrm>
        </p:grpSpPr>
        <p:grpSp>
          <p:nvGrpSpPr>
            <p:cNvPr id="448" name="Google Shape;613;p29"/>
            <p:cNvGrpSpPr/>
            <p:nvPr/>
          </p:nvGrpSpPr>
          <p:grpSpPr>
            <a:xfrm>
              <a:off x="6496560" y="1136160"/>
              <a:ext cx="6681960" cy="6374520"/>
              <a:chOff x="6496560" y="1136160"/>
              <a:chExt cx="6681960" cy="6374520"/>
            </a:xfrm>
          </p:grpSpPr>
          <p:sp>
            <p:nvSpPr>
              <p:cNvPr id="449" name="Google Shape;614;p29"/>
              <p:cNvSpPr/>
              <p:nvPr/>
            </p:nvSpPr>
            <p:spPr>
              <a:xfrm>
                <a:off x="7770960" y="113616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50" name="Google Shape;615;p29"/>
              <p:cNvSpPr/>
              <p:nvPr/>
            </p:nvSpPr>
            <p:spPr>
              <a:xfrm>
                <a:off x="6496560" y="241056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51" name="Google Shape;616;p29"/>
              <p:cNvSpPr/>
              <p:nvPr/>
            </p:nvSpPr>
            <p:spPr>
              <a:xfrm>
                <a:off x="7770600" y="241056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52" name="Google Shape;617;p29"/>
              <p:cNvSpPr/>
              <p:nvPr/>
            </p:nvSpPr>
            <p:spPr>
              <a:xfrm>
                <a:off x="8106840" y="274644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453" name="Google Shape;618;p29"/>
            <p:cNvSpPr/>
            <p:nvPr/>
          </p:nvSpPr>
          <p:spPr>
            <a:xfrm>
              <a:off x="4955760" y="-8388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54" name="Google Shape;619;p29"/>
            <p:cNvSpPr/>
            <p:nvPr/>
          </p:nvSpPr>
          <p:spPr>
            <a:xfrm>
              <a:off x="5492880" y="614700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55" name="Google Shape;620;p29"/>
            <p:cNvSpPr/>
            <p:nvPr/>
          </p:nvSpPr>
          <p:spPr>
            <a:xfrm>
              <a:off x="9767880" y="-44388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pic>
        <p:nvPicPr>
          <p:cNvPr id="456" name="Google Shape;621;p29"/>
          <p:cNvPicPr/>
          <p:nvPr/>
        </p:nvPicPr>
        <p:blipFill>
          <a:blip r:embed="rId2"/>
          <a:stretch/>
        </p:blipFill>
        <p:spPr>
          <a:xfrm>
            <a:off x="6108210" y="2495070"/>
            <a:ext cx="2195640" cy="25342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7" name="Google Shape;622;p29"/>
          <p:cNvPicPr/>
          <p:nvPr/>
        </p:nvPicPr>
        <p:blipFill>
          <a:blip r:embed="rId3" cstate="print"/>
          <a:stretch/>
        </p:blipFill>
        <p:spPr>
          <a:xfrm>
            <a:off x="614250" y="2280420"/>
            <a:ext cx="910440" cy="139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8" name="Google Shape;623;p29"/>
          <p:cNvPicPr/>
          <p:nvPr/>
        </p:nvPicPr>
        <p:blipFill>
          <a:blip r:embed="rId4" cstate="print"/>
          <a:stretch/>
        </p:blipFill>
        <p:spPr>
          <a:xfrm>
            <a:off x="614250" y="4212540"/>
            <a:ext cx="977130" cy="961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Pamiętaj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60" name="Google Shape;629;p30"/>
          <p:cNvGrpSpPr/>
          <p:nvPr/>
        </p:nvGrpSpPr>
        <p:grpSpPr>
          <a:xfrm>
            <a:off x="3713580" y="533250"/>
            <a:ext cx="6990030" cy="7148250"/>
            <a:chOff x="4951440" y="-432000"/>
            <a:chExt cx="9320040" cy="9531000"/>
          </a:xfrm>
        </p:grpSpPr>
        <p:grpSp>
          <p:nvGrpSpPr>
            <p:cNvPr id="461" name="Google Shape;630;p30"/>
            <p:cNvGrpSpPr/>
            <p:nvPr/>
          </p:nvGrpSpPr>
          <p:grpSpPr>
            <a:xfrm>
              <a:off x="6492240" y="1148400"/>
              <a:ext cx="6681960" cy="6374160"/>
              <a:chOff x="6492240" y="1148400"/>
              <a:chExt cx="6681960" cy="6374160"/>
            </a:xfrm>
          </p:grpSpPr>
          <p:sp>
            <p:nvSpPr>
              <p:cNvPr id="462" name="Google Shape;631;p30"/>
              <p:cNvSpPr/>
              <p:nvPr/>
            </p:nvSpPr>
            <p:spPr>
              <a:xfrm>
                <a:off x="7766280" y="114840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63" name="Google Shape;632;p30"/>
              <p:cNvSpPr/>
              <p:nvPr/>
            </p:nvSpPr>
            <p:spPr>
              <a:xfrm>
                <a:off x="6492240" y="242244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64" name="Google Shape;633;p30"/>
              <p:cNvSpPr/>
              <p:nvPr/>
            </p:nvSpPr>
            <p:spPr>
              <a:xfrm>
                <a:off x="7766280" y="242244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65" name="Google Shape;634;p30"/>
              <p:cNvSpPr/>
              <p:nvPr/>
            </p:nvSpPr>
            <p:spPr>
              <a:xfrm>
                <a:off x="8102520" y="275832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466" name="Google Shape;635;p30"/>
            <p:cNvSpPr/>
            <p:nvPr/>
          </p:nvSpPr>
          <p:spPr>
            <a:xfrm>
              <a:off x="4951440" y="-7200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67" name="Google Shape;636;p30"/>
            <p:cNvSpPr/>
            <p:nvPr/>
          </p:nvSpPr>
          <p:spPr>
            <a:xfrm>
              <a:off x="5488200" y="615924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68" name="Google Shape;637;p30"/>
            <p:cNvSpPr/>
            <p:nvPr/>
          </p:nvSpPr>
          <p:spPr>
            <a:xfrm>
              <a:off x="9763200" y="-43200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469" name="Google Shape;638;p30"/>
          <p:cNvSpPr/>
          <p:nvPr/>
        </p:nvSpPr>
        <p:spPr>
          <a:xfrm>
            <a:off x="1034100" y="2024190"/>
            <a:ext cx="5467500" cy="36657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71350" indent="-218970" defTabSz="685800">
              <a:lnSpc>
                <a:spcPct val="120000"/>
              </a:lnSpc>
              <a:buClr>
                <a:srgbClr val="00497E"/>
              </a:buClr>
              <a:buFont typeface="Arial"/>
              <a:buChar char="•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System zgłaszania jest </a:t>
            </a: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całkowicie anonimowy.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 Ty decydujesz czy chcesz ujawnić swoją tożsamość.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0000"/>
              </a:lnSpc>
              <a:spcBef>
                <a:spcPts val="1949"/>
              </a:spcBef>
              <a:buClr>
                <a:srgbClr val="00497E"/>
              </a:buClr>
              <a:buFont typeface="Arial"/>
              <a:buChar char="•"/>
            </a:pP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Nie podajesz swoich danych i nie jesteś identyfikowany </a:t>
            </a:r>
            <a:r>
              <a:rPr sz="1500"/>
              <a:t/>
            </a:r>
            <a:br>
              <a:rPr sz="1500"/>
            </a:b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w żaden sposób 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(żaden uczeń nie jest powiązany z numerem z dziennika lub innym indywidulnym identyfikatorem ).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0000"/>
              </a:lnSpc>
              <a:spcBef>
                <a:spcPts val="1949"/>
              </a:spcBef>
              <a:buClr>
                <a:srgbClr val="00497E"/>
              </a:buClr>
              <a:buFont typeface="Arial"/>
              <a:buChar char="•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Zgłoszenia i rozmowy uczniów z interwentami są </a:t>
            </a: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dostępne wyłącznie interwentom i dyrektorowi szkoły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, którzy jako jedyni mają dostęp do panelu interwenta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0000"/>
              </a:lnSpc>
              <a:spcBef>
                <a:spcPts val="1949"/>
              </a:spcBef>
              <a:buClr>
                <a:srgbClr val="00497E"/>
              </a:buClr>
              <a:buFont typeface="Arial"/>
              <a:buChar char="•"/>
            </a:pP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Interwent potrzebuje czasu na przeczytanie twojego zgłoszenia i odpowiedź.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1350" indent="-218970" defTabSz="685800">
              <a:lnSpc>
                <a:spcPct val="120000"/>
              </a:lnSpc>
              <a:spcBef>
                <a:spcPts val="1949"/>
              </a:spcBef>
              <a:spcAft>
                <a:spcPts val="1949"/>
              </a:spcAft>
              <a:buClr>
                <a:srgbClr val="00497E"/>
              </a:buClr>
              <a:buFont typeface="Arial"/>
              <a:buChar char="•"/>
            </a:pP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Odpowiedź sprawdzasz </a:t>
            </a:r>
            <a:r>
              <a:rPr lang="pl-PL" sz="1500" b="1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po zalogowaniu się </a:t>
            </a:r>
            <a:r>
              <a:rPr lang="pl-PL" sz="150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do aplikacji RESQL.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70" name="Google Shape;639;p30"/>
          <p:cNvCxnSpPr/>
          <p:nvPr/>
        </p:nvCxnSpPr>
        <p:spPr>
          <a:xfrm>
            <a:off x="1000080" y="2031210"/>
            <a:ext cx="1080" cy="3591540"/>
          </a:xfrm>
          <a:prstGeom prst="straightConnector1">
            <a:avLst/>
          </a:prstGeom>
          <a:ln w="19050">
            <a:solidFill>
              <a:srgbClr val="29B9D1"/>
            </a:solidFill>
            <a:round/>
          </a:ln>
        </p:spPr>
      </p:cxnSp>
      <p:pic>
        <p:nvPicPr>
          <p:cNvPr id="471" name="Google Shape;640;p30"/>
          <p:cNvPicPr/>
          <p:nvPr/>
        </p:nvPicPr>
        <p:blipFill>
          <a:blip r:embed="rId2" cstate="print"/>
          <a:stretch/>
        </p:blipFill>
        <p:spPr>
          <a:xfrm>
            <a:off x="360450" y="2117880"/>
            <a:ext cx="483840" cy="760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2" name="Google Shape;641;p30"/>
          <p:cNvPicPr/>
          <p:nvPr/>
        </p:nvPicPr>
        <p:blipFill>
          <a:blip r:embed="rId3" cstate="print"/>
          <a:stretch/>
        </p:blipFill>
        <p:spPr>
          <a:xfrm>
            <a:off x="412830" y="4248180"/>
            <a:ext cx="342900" cy="56187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3" name="Google Shape;642;p30"/>
          <p:cNvPicPr/>
          <p:nvPr/>
        </p:nvPicPr>
        <p:blipFill>
          <a:blip r:embed="rId4" cstate="print"/>
          <a:stretch/>
        </p:blipFill>
        <p:spPr>
          <a:xfrm>
            <a:off x="232200" y="5156190"/>
            <a:ext cx="533790" cy="53379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4" name="Google Shape;643;p30"/>
          <p:cNvPicPr/>
          <p:nvPr/>
        </p:nvPicPr>
        <p:blipFill>
          <a:blip r:embed="rId5" cstate="print"/>
          <a:stretch/>
        </p:blipFill>
        <p:spPr>
          <a:xfrm>
            <a:off x="249750" y="3224340"/>
            <a:ext cx="681210" cy="6777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5" name="Google Shape;644;p30"/>
          <p:cNvPicPr/>
          <p:nvPr/>
        </p:nvPicPr>
        <p:blipFill>
          <a:blip r:embed="rId6" cstate="print"/>
          <a:stretch/>
        </p:blipFill>
        <p:spPr>
          <a:xfrm>
            <a:off x="6536970" y="2285820"/>
            <a:ext cx="1655640" cy="343035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649;p31"/>
          <p:cNvGrpSpPr/>
          <p:nvPr/>
        </p:nvGrpSpPr>
        <p:grpSpPr>
          <a:xfrm>
            <a:off x="1076220" y="163350"/>
            <a:ext cx="6990300" cy="7147980"/>
            <a:chOff x="1434960" y="-925200"/>
            <a:chExt cx="9320400" cy="9530640"/>
          </a:xfrm>
        </p:grpSpPr>
        <p:grpSp>
          <p:nvGrpSpPr>
            <p:cNvPr id="477" name="Google Shape;650;p31"/>
            <p:cNvGrpSpPr/>
            <p:nvPr/>
          </p:nvGrpSpPr>
          <p:grpSpPr>
            <a:xfrm>
              <a:off x="2975760" y="654840"/>
              <a:ext cx="6681960" cy="6374520"/>
              <a:chOff x="2975760" y="654840"/>
              <a:chExt cx="6681960" cy="6374520"/>
            </a:xfrm>
          </p:grpSpPr>
          <p:sp>
            <p:nvSpPr>
              <p:cNvPr id="478" name="Google Shape;651;p31"/>
              <p:cNvSpPr/>
              <p:nvPr/>
            </p:nvSpPr>
            <p:spPr>
              <a:xfrm>
                <a:off x="4250160" y="65484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79" name="Google Shape;652;p31"/>
              <p:cNvSpPr/>
              <p:nvPr/>
            </p:nvSpPr>
            <p:spPr>
              <a:xfrm>
                <a:off x="2975760" y="192924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80" name="Google Shape;653;p31"/>
              <p:cNvSpPr/>
              <p:nvPr/>
            </p:nvSpPr>
            <p:spPr>
              <a:xfrm>
                <a:off x="4249800" y="192924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481" name="Google Shape;654;p31"/>
              <p:cNvSpPr/>
              <p:nvPr/>
            </p:nvSpPr>
            <p:spPr>
              <a:xfrm>
                <a:off x="4586040" y="226512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482" name="Google Shape;655;p31"/>
            <p:cNvSpPr/>
            <p:nvPr/>
          </p:nvSpPr>
          <p:spPr>
            <a:xfrm>
              <a:off x="1434960" y="-56520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83" name="Google Shape;656;p31"/>
            <p:cNvSpPr/>
            <p:nvPr/>
          </p:nvSpPr>
          <p:spPr>
            <a:xfrm>
              <a:off x="1972080" y="566568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484" name="Google Shape;657;p31"/>
            <p:cNvSpPr/>
            <p:nvPr/>
          </p:nvSpPr>
          <p:spPr>
            <a:xfrm>
              <a:off x="6247080" y="-92520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pic>
        <p:nvPicPr>
          <p:cNvPr id="485" name="Google Shape;658;p31"/>
          <p:cNvPicPr/>
          <p:nvPr/>
        </p:nvPicPr>
        <p:blipFill>
          <a:blip r:embed="rId2" cstate="print"/>
          <a:stretch/>
        </p:blipFill>
        <p:spPr>
          <a:xfrm>
            <a:off x="2874420" y="1624590"/>
            <a:ext cx="3393900" cy="384291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663;p32"/>
          <p:cNvSpPr/>
          <p:nvPr/>
        </p:nvSpPr>
        <p:spPr>
          <a:xfrm>
            <a:off x="0" y="857250"/>
            <a:ext cx="9143010" cy="514242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35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1050" b="0" u="none" strike="noStrike">
              <a:solidFill>
                <a:srgbClr val="FFFFFF"/>
              </a:solidFill>
              <a:uFillTx/>
              <a:latin typeface="Arial"/>
              <a:ea typeface="Arial"/>
            </a:endParaRPr>
          </a:p>
        </p:txBody>
      </p:sp>
      <p:sp>
        <p:nvSpPr>
          <p:cNvPr id="487" name="Google Shape;664;p32"/>
          <p:cNvSpPr/>
          <p:nvPr/>
        </p:nvSpPr>
        <p:spPr>
          <a:xfrm>
            <a:off x="297000" y="1166670"/>
            <a:ext cx="424980" cy="16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713" b="0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t> str. </a:t>
            </a:r>
            <a:fld id="{7B8BE5A9-CCC2-4A43-993F-A4F52048470E}" type="slidenum">
              <a:rPr lang="pl-PL" sz="713" b="0" u="none" strike="noStrike">
                <a:solidFill>
                  <a:srgbClr val="29B9D1"/>
                </a:solidFill>
                <a:uFillTx/>
                <a:latin typeface="Calibri"/>
                <a:ea typeface="Calibri"/>
              </a:rPr>
              <a:pPr defTabSz="685800">
                <a:lnSpc>
                  <a:spcPct val="100000"/>
                </a:lnSpc>
                <a:tabLst>
                  <a:tab pos="0" algn="l"/>
                </a:tabLst>
              </a:pPr>
              <a:t>34</a:t>
            </a:fld>
            <a:endParaRPr lang="pl-PL" sz="71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88" name="Google Shape;665;p32"/>
          <p:cNvPicPr/>
          <p:nvPr/>
        </p:nvPicPr>
        <p:blipFill>
          <a:blip r:embed="rId2" cstate="print"/>
          <a:stretch/>
        </p:blipFill>
        <p:spPr>
          <a:xfrm>
            <a:off x="6415470" y="3572370"/>
            <a:ext cx="1477980" cy="12090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9" name="Google Shape;666;p32"/>
          <p:cNvPicPr/>
          <p:nvPr/>
        </p:nvPicPr>
        <p:blipFill>
          <a:blip r:embed="rId3"/>
          <a:stretch/>
        </p:blipFill>
        <p:spPr>
          <a:xfrm>
            <a:off x="2148930" y="1468800"/>
            <a:ext cx="1861380" cy="130815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0" name="Google Shape;667;p32"/>
          <p:cNvPicPr/>
          <p:nvPr/>
        </p:nvPicPr>
        <p:blipFill>
          <a:blip r:embed="rId4" cstate="print"/>
          <a:stretch/>
        </p:blipFill>
        <p:spPr>
          <a:xfrm>
            <a:off x="1272780" y="3450600"/>
            <a:ext cx="1500660" cy="145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1" name="Google Shape;668;p32"/>
          <p:cNvPicPr/>
          <p:nvPr/>
        </p:nvPicPr>
        <p:blipFill>
          <a:blip r:embed="rId5" cstate="print"/>
          <a:stretch/>
        </p:blipFill>
        <p:spPr>
          <a:xfrm>
            <a:off x="3776760" y="3576150"/>
            <a:ext cx="1669140" cy="120123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2" name="Google Shape;669;p32"/>
          <p:cNvPicPr/>
          <p:nvPr/>
        </p:nvPicPr>
        <p:blipFill>
          <a:blip r:embed="rId6"/>
          <a:stretch/>
        </p:blipFill>
        <p:spPr>
          <a:xfrm>
            <a:off x="4955580" y="1492290"/>
            <a:ext cx="1718550" cy="12609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3" name="Google Shape;670;p32"/>
          <p:cNvSpPr/>
          <p:nvPr/>
        </p:nvSpPr>
        <p:spPr>
          <a:xfrm>
            <a:off x="1770660" y="2923560"/>
            <a:ext cx="2645460" cy="2297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Warsaw Booster 2021 I miejsce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4" name="Google Shape;671;p32"/>
          <p:cNvSpPr/>
          <p:nvPr/>
        </p:nvSpPr>
        <p:spPr>
          <a:xfrm>
            <a:off x="4620240" y="2923560"/>
            <a:ext cx="2645460" cy="5529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Nagroda Ministra Edukacji i Nauki 2022 </a:t>
            </a:r>
            <a:r>
              <a:rPr sz="1050"/>
              <a:t/>
            </a:r>
            <a:br>
              <a:rPr sz="1050"/>
            </a:b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„Osiągnięcia w zakresie działalności</a:t>
            </a:r>
            <a:r>
              <a:rPr sz="1050"/>
              <a:t/>
            </a:r>
            <a:br>
              <a:rPr sz="1050"/>
            </a:b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wdrożeniowej”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5" name="Google Shape;672;p32"/>
          <p:cNvSpPr/>
          <p:nvPr/>
        </p:nvSpPr>
        <p:spPr>
          <a:xfrm>
            <a:off x="767610" y="5196150"/>
            <a:ext cx="2645460" cy="2297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Warsaw Booster 2 021 I miejsce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6" name="Google Shape;673;p32"/>
          <p:cNvSpPr/>
          <p:nvPr/>
        </p:nvSpPr>
        <p:spPr>
          <a:xfrm>
            <a:off x="3248640" y="5196150"/>
            <a:ext cx="2645460" cy="3913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Innovator Mazowsza 2021 II miejsce </a:t>
            </a:r>
            <a:r>
              <a:rPr sz="1050"/>
              <a:t/>
            </a:r>
            <a:br>
              <a:rPr sz="1050"/>
            </a:b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w kategorii innowacyjna firma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7" name="Google Shape;674;p32"/>
          <p:cNvSpPr/>
          <p:nvPr/>
        </p:nvSpPr>
        <p:spPr>
          <a:xfrm>
            <a:off x="5831460" y="5196150"/>
            <a:ext cx="2645460" cy="54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Diamond Award INTARG® 2020 za</a:t>
            </a:r>
            <a:r>
              <a:rPr sz="1050"/>
              <a:t/>
            </a:r>
            <a:br>
              <a:rPr sz="1050"/>
            </a:b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rozwiązanie o wyjątkowym znaczeniu</a:t>
            </a:r>
            <a:r>
              <a:rPr sz="1050"/>
              <a:t/>
            </a:r>
            <a:br>
              <a:rPr sz="1050"/>
            </a:br>
            <a:r>
              <a:rPr lang="pl-PL" sz="1050" b="1" u="none" strike="noStrike">
                <a:solidFill>
                  <a:srgbClr val="29B9D1"/>
                </a:solidFill>
                <a:uFillTx/>
                <a:latin typeface="Arial"/>
                <a:ea typeface="Arial"/>
              </a:rPr>
              <a:t>społecznym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/>
          </p:nvPr>
        </p:nvSpPr>
        <p:spPr>
          <a:xfrm>
            <a:off x="4692870" y="3484620"/>
            <a:ext cx="2783430" cy="21195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indent="0">
              <a:spcBef>
                <a:spcPts val="1063"/>
              </a:spcBef>
              <a:buNone/>
            </a:pPr>
            <a:endParaRPr lang="pl-PL" sz="135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/>
          </p:nvPr>
        </p:nvSpPr>
        <p:spPr>
          <a:xfrm>
            <a:off x="4692870" y="3717090"/>
            <a:ext cx="2783160" cy="28107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rmAutofit/>
          </a:bodyPr>
          <a:lstStyle/>
          <a:p>
            <a:pPr indent="0">
              <a:spcBef>
                <a:spcPts val="1063"/>
              </a:spcBef>
              <a:buNone/>
            </a:pPr>
            <a:endParaRPr lang="pl-PL" sz="135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/>
          </p:nvPr>
        </p:nvSpPr>
        <p:spPr>
          <a:xfrm>
            <a:off x="4692870" y="4034340"/>
            <a:ext cx="2783160" cy="50166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rmAutofit/>
          </a:bodyPr>
          <a:lstStyle/>
          <a:p>
            <a:pPr marL="342900" indent="-171450" defTabSz="685800">
              <a:lnSpc>
                <a:spcPct val="200000"/>
              </a:lnSpc>
              <a:buNone/>
              <a:tabLst>
                <a:tab pos="0" algn="l"/>
              </a:tabLst>
            </a:pPr>
            <a:r>
              <a:rPr lang="pl-PL" sz="1050" b="0" u="none" strike="noStrike">
                <a:solidFill>
                  <a:schemeClr val="lt1"/>
                </a:solidFill>
                <a:uFillTx/>
                <a:latin typeface="Calibri"/>
                <a:ea typeface="Calibri"/>
              </a:rPr>
              <a:t>www.resql.pl</a:t>
            </a:r>
            <a:endParaRPr lang="pl-PL" sz="105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74;p4"/>
          <p:cNvSpPr/>
          <p:nvPr/>
        </p:nvSpPr>
        <p:spPr>
          <a:xfrm>
            <a:off x="0" y="857250"/>
            <a:ext cx="9143010" cy="514242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endParaRPr lang="pl-PL" sz="450" b="0" u="none" strike="noStrike">
              <a:solidFill>
                <a:srgbClr val="FFFFFF"/>
              </a:solidFill>
              <a:uFillTx/>
              <a:latin typeface="Arial"/>
              <a:ea typeface="Arial"/>
            </a:endParaRPr>
          </a:p>
        </p:txBody>
      </p:sp>
      <p:pic>
        <p:nvPicPr>
          <p:cNvPr id="207" name="Google Shape;275;p4"/>
          <p:cNvPicPr/>
          <p:nvPr/>
        </p:nvPicPr>
        <p:blipFill>
          <a:blip r:embed="rId2"/>
          <a:stretch/>
        </p:blipFill>
        <p:spPr>
          <a:xfrm>
            <a:off x="418230" y="3974940"/>
            <a:ext cx="1242540" cy="116937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8" name="Google Shape;276;p4"/>
          <p:cNvPicPr/>
          <p:nvPr/>
        </p:nvPicPr>
        <p:blipFill>
          <a:blip r:embed="rId2"/>
          <a:stretch/>
        </p:blipFill>
        <p:spPr>
          <a:xfrm>
            <a:off x="418230" y="2036340"/>
            <a:ext cx="1242540" cy="116937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9" name="Google Shape;277;p4"/>
          <p:cNvPicPr/>
          <p:nvPr/>
        </p:nvPicPr>
        <p:blipFill>
          <a:blip r:embed="rId3"/>
          <a:stretch/>
        </p:blipFill>
        <p:spPr>
          <a:xfrm>
            <a:off x="2018520" y="1166670"/>
            <a:ext cx="6002370" cy="46855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Google Shape;278;p4"/>
          <p:cNvPicPr/>
          <p:nvPr/>
        </p:nvPicPr>
        <p:blipFill>
          <a:blip r:embed="rId4"/>
          <a:stretch/>
        </p:blipFill>
        <p:spPr>
          <a:xfrm>
            <a:off x="7426080" y="921510"/>
            <a:ext cx="1595430" cy="68985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1" name="Google Shape;279;p4"/>
          <p:cNvSpPr/>
          <p:nvPr/>
        </p:nvSpPr>
        <p:spPr>
          <a:xfrm>
            <a:off x="335610" y="2502090"/>
            <a:ext cx="1346220" cy="2297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APLIKACJA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2" name="Google Shape;280;p4"/>
          <p:cNvSpPr/>
          <p:nvPr/>
        </p:nvSpPr>
        <p:spPr>
          <a:xfrm>
            <a:off x="280800" y="4317840"/>
            <a:ext cx="1455840" cy="3913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0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PANEL</a:t>
            </a:r>
            <a:r>
              <a:rPr sz="1050"/>
              <a:t/>
            </a:r>
            <a:br>
              <a:rPr sz="1050"/>
            </a:br>
            <a:r>
              <a:rPr lang="pl-PL" sz="1050" b="1" u="none" strike="noStrike">
                <a:solidFill>
                  <a:srgbClr val="FFFFFF"/>
                </a:solidFill>
                <a:uFillTx/>
                <a:latin typeface="Calibri"/>
                <a:ea typeface="Calibri"/>
              </a:rPr>
              <a:t>INTERWENTA</a:t>
            </a:r>
            <a:endParaRPr lang="pl-PL" sz="10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297000" y="152874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50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Jak to działa?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14" name="Google Shape;282;p4"/>
          <p:cNvCxnSpPr/>
          <p:nvPr/>
        </p:nvCxnSpPr>
        <p:spPr>
          <a:xfrm>
            <a:off x="794340" y="1166400"/>
            <a:ext cx="1080" cy="16308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  <p:cxnSp>
        <p:nvCxnSpPr>
          <p:cNvPr id="215" name="Google Shape;283;p4"/>
          <p:cNvCxnSpPr/>
          <p:nvPr/>
        </p:nvCxnSpPr>
        <p:spPr>
          <a:xfrm flipH="1">
            <a:off x="625860" y="3590730"/>
            <a:ext cx="767610" cy="1080"/>
          </a:xfrm>
          <a:prstGeom prst="straightConnector1">
            <a:avLst/>
          </a:prstGeom>
          <a:ln w="9525">
            <a:solidFill>
              <a:srgbClr val="00477E"/>
            </a:solidFill>
            <a:rou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Na jakie problemy odpowiada RESQL?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7" name="Google Shape;300;p6"/>
          <p:cNvSpPr/>
          <p:nvPr/>
        </p:nvSpPr>
        <p:spPr>
          <a:xfrm>
            <a:off x="6333120" y="3730050"/>
            <a:ext cx="2717010" cy="899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350" b="1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REAGOWANIE NA PRZEMOC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RESQL: – pozwala w bezpieczny 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i anonimowy sposób szukać skutecznej pomocy.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8" name="Google Shape;301;p6"/>
          <p:cNvSpPr/>
          <p:nvPr/>
        </p:nvSpPr>
        <p:spPr>
          <a:xfrm>
            <a:off x="91530" y="3730050"/>
            <a:ext cx="2717010" cy="11069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350" b="1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POTRZEBA ANONIMOWOŚCI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Czasami chcemy być anonimowi, 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a jednocześnie nie chcemy przechodzić obojętnie wobec tego co się stało.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Google Shape;302;p6"/>
          <p:cNvSpPr/>
          <p:nvPr/>
        </p:nvSpPr>
        <p:spPr>
          <a:xfrm>
            <a:off x="297000" y="2724300"/>
            <a:ext cx="2511540" cy="6914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350" b="1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BRAK PEWNOŚCI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r"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350" b="0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Nie zawsze jest dla nas oczywiste, czy to co się dzieje jest przemocą.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0" name="Google Shape;303;p6"/>
          <p:cNvSpPr/>
          <p:nvPr/>
        </p:nvSpPr>
        <p:spPr>
          <a:xfrm>
            <a:off x="6333120" y="2908980"/>
            <a:ext cx="2670840" cy="483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350" b="1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WIEDZA I EDUKACJA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685800">
              <a:lnSpc>
                <a:spcPct val="100000"/>
              </a:lnSpc>
              <a:tabLst>
                <a:tab pos="0" algn="l"/>
              </a:tabLst>
            </a:pPr>
            <a:r>
              <a:rPr lang="pl-PL" sz="1350" b="0" u="none" strike="noStrike">
                <a:solidFill>
                  <a:srgbClr val="333333"/>
                </a:solidFill>
                <a:uFillTx/>
                <a:latin typeface="Calibri"/>
                <a:ea typeface="Calibri"/>
              </a:rPr>
              <a:t>Czasami nie wiemy jak zareagować.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1" name="Google Shape;304;p6"/>
          <p:cNvPicPr/>
          <p:nvPr/>
        </p:nvPicPr>
        <p:blipFill>
          <a:blip r:embed="rId2" cstate="print"/>
          <a:stretch/>
        </p:blipFill>
        <p:spPr>
          <a:xfrm>
            <a:off x="2809620" y="1833030"/>
            <a:ext cx="3886380" cy="356265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222" name="Google Shape;305;p6"/>
          <p:cNvCxnSpPr/>
          <p:nvPr/>
        </p:nvCxnSpPr>
        <p:spPr>
          <a:xfrm>
            <a:off x="6405210" y="3563460"/>
            <a:ext cx="2309040" cy="1080"/>
          </a:xfrm>
          <a:prstGeom prst="straightConnector1">
            <a:avLst/>
          </a:prstGeom>
          <a:ln w="28575">
            <a:solidFill>
              <a:srgbClr val="23B6D0"/>
            </a:solidFill>
            <a:round/>
          </a:ln>
        </p:spPr>
      </p:cxnSp>
      <p:cxnSp>
        <p:nvCxnSpPr>
          <p:cNvPr id="223" name="Google Shape;306;p6"/>
          <p:cNvCxnSpPr/>
          <p:nvPr/>
        </p:nvCxnSpPr>
        <p:spPr>
          <a:xfrm>
            <a:off x="429300" y="3563460"/>
            <a:ext cx="2309040" cy="1080"/>
          </a:xfrm>
          <a:prstGeom prst="straightConnector1">
            <a:avLst/>
          </a:prstGeom>
          <a:ln w="28575">
            <a:solidFill>
              <a:srgbClr val="23B6D0"/>
            </a:solidFill>
            <a:round/>
          </a:ln>
        </p:spPr>
      </p:cxnSp>
      <p:pic>
        <p:nvPicPr>
          <p:cNvPr id="224" name="Google Shape;307;p6"/>
          <p:cNvPicPr/>
          <p:nvPr/>
        </p:nvPicPr>
        <p:blipFill>
          <a:blip r:embed="rId3" cstate="print"/>
          <a:stretch/>
        </p:blipFill>
        <p:spPr>
          <a:xfrm>
            <a:off x="2038770" y="4895370"/>
            <a:ext cx="678240" cy="794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5" name="Google Shape;308;p6"/>
          <p:cNvPicPr/>
          <p:nvPr/>
        </p:nvPicPr>
        <p:blipFill>
          <a:blip r:embed="rId4" cstate="print"/>
          <a:stretch/>
        </p:blipFill>
        <p:spPr>
          <a:xfrm>
            <a:off x="2006370" y="1916730"/>
            <a:ext cx="710640" cy="74169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6" name="Google Shape;309;p6"/>
          <p:cNvPicPr/>
          <p:nvPr/>
        </p:nvPicPr>
        <p:blipFill>
          <a:blip r:embed="rId5" cstate="print"/>
          <a:stretch/>
        </p:blipFill>
        <p:spPr>
          <a:xfrm>
            <a:off x="6294240" y="1926990"/>
            <a:ext cx="780300" cy="73143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7" name="Google Shape;310;p6"/>
          <p:cNvPicPr/>
          <p:nvPr/>
        </p:nvPicPr>
        <p:blipFill>
          <a:blip r:embed="rId6" cstate="print"/>
          <a:stretch/>
        </p:blipFill>
        <p:spPr>
          <a:xfrm>
            <a:off x="6333120" y="4815450"/>
            <a:ext cx="875070" cy="87507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8" name="Google Shape;311;p6"/>
          <p:cNvPicPr/>
          <p:nvPr/>
        </p:nvPicPr>
        <p:blipFill>
          <a:blip r:embed="rId7" cstate="print"/>
          <a:stretch/>
        </p:blipFill>
        <p:spPr>
          <a:xfrm>
            <a:off x="3738420" y="2697840"/>
            <a:ext cx="1504440" cy="1599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316;g3061c93e257_1_0"/>
          <p:cNvGrpSpPr/>
          <p:nvPr/>
        </p:nvGrpSpPr>
        <p:grpSpPr>
          <a:xfrm>
            <a:off x="3716820" y="524340"/>
            <a:ext cx="6989220" cy="7147440"/>
            <a:chOff x="4955760" y="-443880"/>
            <a:chExt cx="9318960" cy="9529920"/>
          </a:xfrm>
        </p:grpSpPr>
        <p:grpSp>
          <p:nvGrpSpPr>
            <p:cNvPr id="230" name="Google Shape;317;g3061c93e257_1_0"/>
            <p:cNvGrpSpPr/>
            <p:nvPr/>
          </p:nvGrpSpPr>
          <p:grpSpPr>
            <a:xfrm>
              <a:off x="6496200" y="1136160"/>
              <a:ext cx="6685560" cy="6377760"/>
              <a:chOff x="6496200" y="1136160"/>
              <a:chExt cx="6685560" cy="6377760"/>
            </a:xfrm>
          </p:grpSpPr>
          <p:sp>
            <p:nvSpPr>
              <p:cNvPr id="231" name="Google Shape;318;g3061c93e257_1_0"/>
              <p:cNvSpPr/>
              <p:nvPr/>
            </p:nvSpPr>
            <p:spPr>
              <a:xfrm>
                <a:off x="7770600" y="1136160"/>
                <a:ext cx="3827880" cy="1519200"/>
              </a:xfrm>
              <a:custGeom>
                <a:avLst/>
                <a:gdLst>
                  <a:gd name="textAreaLeft" fmla="*/ 0 w 3827880"/>
                  <a:gd name="textAreaRight" fmla="*/ 3829320 w 3827880"/>
                  <a:gd name="textAreaTop" fmla="*/ 0 h 1519200"/>
                  <a:gd name="textAreaBottom" fmla="*/ 1520640 h 151920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32" name="Google Shape;319;g3061c93e257_1_0"/>
              <p:cNvSpPr/>
              <p:nvPr/>
            </p:nvSpPr>
            <p:spPr>
              <a:xfrm>
                <a:off x="6496200" y="2410560"/>
                <a:ext cx="1519200" cy="3827880"/>
              </a:xfrm>
              <a:custGeom>
                <a:avLst/>
                <a:gdLst>
                  <a:gd name="textAreaLeft" fmla="*/ 0 w 1519200"/>
                  <a:gd name="textAreaRight" fmla="*/ 1520640 w 1519200"/>
                  <a:gd name="textAreaTop" fmla="*/ 0 h 3827880"/>
                  <a:gd name="textAreaBottom" fmla="*/ 3829320 h 382788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33" name="Google Shape;320;g3061c93e257_1_0"/>
              <p:cNvSpPr/>
              <p:nvPr/>
            </p:nvSpPr>
            <p:spPr>
              <a:xfrm>
                <a:off x="7770240" y="2410560"/>
                <a:ext cx="5411520" cy="5103360"/>
              </a:xfrm>
              <a:custGeom>
                <a:avLst/>
                <a:gdLst>
                  <a:gd name="textAreaLeft" fmla="*/ 0 w 5411520"/>
                  <a:gd name="textAreaRight" fmla="*/ 5412960 w 5411520"/>
                  <a:gd name="textAreaTop" fmla="*/ 0 h 5103360"/>
                  <a:gd name="textAreaBottom" fmla="*/ 5104800 h 510336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34" name="Google Shape;321;g3061c93e257_1_0"/>
              <p:cNvSpPr/>
              <p:nvPr/>
            </p:nvSpPr>
            <p:spPr>
              <a:xfrm>
                <a:off x="8106480" y="2746080"/>
                <a:ext cx="3155760" cy="3155760"/>
              </a:xfrm>
              <a:custGeom>
                <a:avLst/>
                <a:gdLst>
                  <a:gd name="textAreaLeft" fmla="*/ 0 w 3155760"/>
                  <a:gd name="textAreaRight" fmla="*/ 3157200 w 3155760"/>
                  <a:gd name="textAreaTop" fmla="*/ 0 h 3155760"/>
                  <a:gd name="textAreaBottom" fmla="*/ 3157200 h 315576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235" name="Google Shape;322;g3061c93e257_1_0"/>
            <p:cNvSpPr/>
            <p:nvPr/>
          </p:nvSpPr>
          <p:spPr>
            <a:xfrm>
              <a:off x="4955760" y="-83880"/>
              <a:ext cx="3219840" cy="4799160"/>
            </a:xfrm>
            <a:custGeom>
              <a:avLst/>
              <a:gdLst>
                <a:gd name="textAreaLeft" fmla="*/ 0 w 3219840"/>
                <a:gd name="textAreaRight" fmla="*/ 3221280 w 3219840"/>
                <a:gd name="textAreaTop" fmla="*/ 0 h 4799160"/>
                <a:gd name="textAreaBottom" fmla="*/ 4800600 h 47991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36" name="Google Shape;323;g3061c93e257_1_0"/>
            <p:cNvSpPr/>
            <p:nvPr/>
          </p:nvSpPr>
          <p:spPr>
            <a:xfrm>
              <a:off x="5492880" y="6147000"/>
              <a:ext cx="5037840" cy="2939040"/>
            </a:xfrm>
            <a:custGeom>
              <a:avLst/>
              <a:gdLst>
                <a:gd name="textAreaLeft" fmla="*/ 0 w 5037840"/>
                <a:gd name="textAreaRight" fmla="*/ 5039280 w 5037840"/>
                <a:gd name="textAreaTop" fmla="*/ 0 h 2939040"/>
                <a:gd name="textAreaBottom" fmla="*/ 2940480 h 293904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37" name="Google Shape;324;g3061c93e257_1_0"/>
            <p:cNvSpPr/>
            <p:nvPr/>
          </p:nvSpPr>
          <p:spPr>
            <a:xfrm>
              <a:off x="9767880" y="-443880"/>
              <a:ext cx="4506840" cy="3530520"/>
            </a:xfrm>
            <a:custGeom>
              <a:avLst/>
              <a:gdLst>
                <a:gd name="textAreaLeft" fmla="*/ 0 w 4506840"/>
                <a:gd name="textAreaRight" fmla="*/ 4508280 w 4506840"/>
                <a:gd name="textAreaTop" fmla="*/ 0 h 3530520"/>
                <a:gd name="textAreaBottom" fmla="*/ 3531960 h 353052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238" name="PlaceHolder 1"/>
          <p:cNvSpPr>
            <a:spLocks noGrp="1"/>
          </p:cNvSpPr>
          <p:nvPr>
            <p:ph/>
          </p:nvPr>
        </p:nvSpPr>
        <p:spPr>
          <a:xfrm>
            <a:off x="296460" y="2191860"/>
            <a:ext cx="4719060" cy="3222180"/>
          </a:xfrm>
          <a:prstGeom prst="rect">
            <a:avLst/>
          </a:prstGeom>
          <a:noFill/>
          <a:ln w="0">
            <a:noFill/>
          </a:ln>
        </p:spPr>
        <p:txBody>
          <a:bodyPr lIns="68580" tIns="34290" rIns="68580" bIns="34290" anchor="t">
            <a:noAutofit/>
          </a:bodyPr>
          <a:lstStyle/>
          <a:p>
            <a:pPr marL="395280" indent="-309690" defTabSz="685800">
              <a:lnSpc>
                <a:spcPct val="112000"/>
              </a:lnSpc>
              <a:buClr>
                <a:srgbClr val="29B9D1"/>
              </a:buClr>
              <a:buFont typeface="Arial"/>
              <a:buAutoNum type="arabicPeriod"/>
            </a:pPr>
            <a:r>
              <a:rPr lang="pl-PL" sz="1500" b="1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Intencjonalne</a:t>
            </a:r>
            <a:r>
              <a:rPr lang="pl-PL" sz="1350" b="0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 </a:t>
            </a:r>
            <a:r>
              <a:rPr lang="pl-PL" sz="1350" b="0" u="none" strike="noStrike">
                <a:solidFill>
                  <a:schemeClr val="dk1"/>
                </a:solidFill>
                <a:uFillTx/>
                <a:latin typeface="Montserrat"/>
                <a:ea typeface="Montserrat"/>
              </a:rPr>
              <a:t>(nastawione na wyrządzenie krzywdy innym lub/i zyskanie przez sprawcę władzy/uznania ze strony rówieśników)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95280" indent="-309690" defTabSz="685800">
              <a:lnSpc>
                <a:spcPct val="112000"/>
              </a:lnSpc>
              <a:spcBef>
                <a:spcPts val="899"/>
              </a:spcBef>
              <a:buClr>
                <a:srgbClr val="29B9D1"/>
              </a:buClr>
              <a:buFont typeface="Arial"/>
              <a:buAutoNum type="arabicPeriod"/>
            </a:pPr>
            <a:r>
              <a:rPr lang="pl-PL" sz="1500" b="1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Powtarzalne</a:t>
            </a:r>
            <a:r>
              <a:rPr lang="pl-PL" sz="1500" b="0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,</a:t>
            </a:r>
            <a:r>
              <a:rPr lang="pl-PL" sz="1350" b="0" u="none" strike="noStrike">
                <a:solidFill>
                  <a:schemeClr val="dk1"/>
                </a:solidFill>
                <a:uFillTx/>
                <a:latin typeface="Montserrat"/>
                <a:ea typeface="Montserrat"/>
              </a:rPr>
              <a:t> negatywne zachowania przemocowe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95280" indent="-309690" defTabSz="685800">
              <a:lnSpc>
                <a:spcPct val="112000"/>
              </a:lnSpc>
              <a:spcBef>
                <a:spcPts val="899"/>
              </a:spcBef>
              <a:buClr>
                <a:srgbClr val="29B9D1"/>
              </a:buClr>
              <a:buFont typeface="Arial"/>
              <a:buAutoNum type="arabicPeriod"/>
            </a:pPr>
            <a:r>
              <a:rPr lang="pl-PL" sz="1350" b="0" u="none" strike="noStrike">
                <a:solidFill>
                  <a:schemeClr val="dk1"/>
                </a:solidFill>
                <a:uFillTx/>
                <a:latin typeface="Montserrat"/>
                <a:ea typeface="Montserrat"/>
              </a:rPr>
              <a:t> Charakteryzujące się </a:t>
            </a:r>
            <a:r>
              <a:rPr lang="pl-PL" sz="1500" b="1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nierównowagą sił</a:t>
            </a:r>
            <a:r>
              <a:rPr lang="pl-PL" sz="1500" b="0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 </a:t>
            </a:r>
            <a:r>
              <a:rPr lang="pl-PL" sz="1350" b="0" u="none" strike="noStrike">
                <a:solidFill>
                  <a:schemeClr val="dk1"/>
                </a:solidFill>
                <a:uFillTx/>
                <a:latin typeface="Montserrat"/>
                <a:ea typeface="Montserrat"/>
              </a:rPr>
              <a:t>między sprawcą a ofiarą, wydarzające się w przestrzeni szkolnej lub poza nią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95280" indent="-309690" defTabSz="685800">
              <a:lnSpc>
                <a:spcPct val="112000"/>
              </a:lnSpc>
              <a:spcBef>
                <a:spcPts val="899"/>
              </a:spcBef>
              <a:buClr>
                <a:srgbClr val="29B9D1"/>
              </a:buClr>
              <a:buFont typeface="Arial"/>
              <a:buAutoNum type="arabicPeriod"/>
            </a:pPr>
            <a:r>
              <a:rPr lang="pl-PL" sz="1350" b="0" u="none" strike="noStrike">
                <a:solidFill>
                  <a:schemeClr val="dk1"/>
                </a:solidFill>
                <a:uFillTx/>
                <a:latin typeface="Montserrat"/>
                <a:ea typeface="Montserrat"/>
              </a:rPr>
              <a:t> Oraz rozgrywające się zazwyczaj przy pasywnym lub aktywnym </a:t>
            </a:r>
            <a:r>
              <a:rPr lang="pl-PL" sz="1500" b="1" u="none" strike="noStrike">
                <a:solidFill>
                  <a:schemeClr val="accent2"/>
                </a:solidFill>
                <a:uFillTx/>
                <a:latin typeface="Montserrat"/>
                <a:ea typeface="Montserrat"/>
              </a:rPr>
              <a:t>udziale świadków</a:t>
            </a:r>
            <a:endParaRPr lang="pl-PL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title"/>
          </p:nvPr>
        </p:nvSpPr>
        <p:spPr>
          <a:xfrm>
            <a:off x="296460" y="128520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Montserrat"/>
                <a:ea typeface="Montserrat"/>
              </a:rPr>
              <a:t>Bullying - prześladowanie rówieśnicze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0" name="Google Shape;327;g3061c93e257_1_0"/>
          <p:cNvPicPr/>
          <p:nvPr/>
        </p:nvPicPr>
        <p:blipFill>
          <a:blip r:embed="rId2"/>
          <a:stretch/>
        </p:blipFill>
        <p:spPr>
          <a:xfrm>
            <a:off x="4966110" y="1700730"/>
            <a:ext cx="3936870" cy="396279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332;g3061c93e257_2_0"/>
          <p:cNvGrpSpPr/>
          <p:nvPr/>
        </p:nvGrpSpPr>
        <p:grpSpPr>
          <a:xfrm>
            <a:off x="992790" y="1057590"/>
            <a:ext cx="7157160" cy="4741200"/>
            <a:chOff x="1323720" y="267120"/>
            <a:chExt cx="9542880" cy="6321600"/>
          </a:xfrm>
        </p:grpSpPr>
        <p:pic>
          <p:nvPicPr>
            <p:cNvPr id="242" name="Google Shape;333;g3061c93e257_2_0" descr="Obraz zawierający szkic, rysowanie, Grafika liniowa, biały&#10;&#10;Opis wygenerowany automatycznie"/>
            <p:cNvPicPr/>
            <p:nvPr/>
          </p:nvPicPr>
          <p:blipFill>
            <a:blip r:embed="rId3" cstate="print"/>
            <a:srcRect b="6287"/>
            <a:stretch/>
          </p:blipFill>
          <p:spPr>
            <a:xfrm>
              <a:off x="1323720" y="267120"/>
              <a:ext cx="9542880" cy="632160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243" name="Google Shape;334;g3061c93e257_2_0"/>
            <p:cNvGrpSpPr/>
            <p:nvPr/>
          </p:nvGrpSpPr>
          <p:grpSpPr>
            <a:xfrm>
              <a:off x="5378400" y="2534040"/>
              <a:ext cx="1667520" cy="2210760"/>
              <a:chOff x="5378400" y="2534040"/>
              <a:chExt cx="1667520" cy="2210760"/>
            </a:xfrm>
          </p:grpSpPr>
          <p:pic>
            <p:nvPicPr>
              <p:cNvPr id="244" name="Google Shape;335;g3061c93e257_2_0" descr="Obraz zawierający szkic, rysowanie, Grafika liniowa, ilustracja&#10;&#10;Opis wygenerowany automatycznie"/>
              <p:cNvPicPr/>
              <p:nvPr/>
            </p:nvPicPr>
            <p:blipFill>
              <a:blip r:embed="rId4" cstate="print"/>
              <a:srcRect l="7779" t="6717" r="12849"/>
              <a:stretch/>
            </p:blipFill>
            <p:spPr>
              <a:xfrm>
                <a:off x="5378400" y="2534040"/>
                <a:ext cx="1667520" cy="184536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45" name="Google Shape;336;g3061c93e257_2_0"/>
              <p:cNvSpPr/>
              <p:nvPr/>
            </p:nvSpPr>
            <p:spPr>
              <a:xfrm>
                <a:off x="5779440" y="4380840"/>
                <a:ext cx="89856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t">
                <a:spAutoFit/>
              </a:bodyPr>
              <a:lstStyle/>
              <a:p>
                <a:pPr algn="ctr" defTabSz="685800">
                  <a:lnSpc>
                    <a:spcPct val="100000"/>
                  </a:lnSpc>
                  <a:tabLst>
                    <a:tab pos="0" algn="l"/>
                  </a:tabLst>
                </a:pPr>
                <a:r>
                  <a:rPr lang="pl-PL" sz="1350" b="1" u="none" strike="noStrike">
                    <a:solidFill>
                      <a:srgbClr val="000000"/>
                    </a:solidFill>
                    <a:uFillTx/>
                    <a:latin typeface="Calibri"/>
                    <a:ea typeface="Calibri"/>
                  </a:rPr>
                  <a:t>9. </a:t>
                </a:r>
                <a:r>
                  <a:rPr lang="pl-PL" sz="1050" b="1" u="none" strike="noStrike">
                    <a:solidFill>
                      <a:srgbClr val="000000"/>
                    </a:solidFill>
                    <a:uFillTx/>
                    <a:latin typeface="Calibri"/>
                    <a:ea typeface="Calibri"/>
                  </a:rPr>
                  <a:t>Ofiary</a:t>
                </a:r>
                <a:endParaRPr lang="pl-PL" sz="1050" b="0" u="none" strike="noStrik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</p:grpSp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317250" y="1370250"/>
            <a:ext cx="69109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1950" b="1" u="none" strike="noStrike">
                <a:solidFill>
                  <a:schemeClr val="accent1"/>
                </a:solidFill>
                <a:uFillTx/>
                <a:latin typeface="Montserrat"/>
                <a:ea typeface="Montserrat"/>
              </a:rPr>
              <a:t>Koło przemocy rówieśniczej</a:t>
            </a:r>
            <a:endParaRPr lang="pl-PL" sz="1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7" name="Google Shape;338;g3061c93e257_2_0"/>
          <p:cNvPicPr/>
          <p:nvPr/>
        </p:nvPicPr>
        <p:blipFill>
          <a:blip r:embed="rId5"/>
          <a:stretch/>
        </p:blipFill>
        <p:spPr>
          <a:xfrm>
            <a:off x="7426080" y="921510"/>
            <a:ext cx="1595430" cy="68985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48" name="Google Shape;339;g3061c93e257_2_0"/>
          <p:cNvGrpSpPr/>
          <p:nvPr/>
        </p:nvGrpSpPr>
        <p:grpSpPr>
          <a:xfrm>
            <a:off x="1076220" y="41040"/>
            <a:ext cx="6989220" cy="7147440"/>
            <a:chOff x="1434960" y="-1088280"/>
            <a:chExt cx="9318960" cy="9529920"/>
          </a:xfrm>
        </p:grpSpPr>
        <p:grpSp>
          <p:nvGrpSpPr>
            <p:cNvPr id="249" name="Google Shape;340;g3061c93e257_2_0"/>
            <p:cNvGrpSpPr/>
            <p:nvPr/>
          </p:nvGrpSpPr>
          <p:grpSpPr>
            <a:xfrm>
              <a:off x="2975400" y="491760"/>
              <a:ext cx="6685560" cy="6377400"/>
              <a:chOff x="2975400" y="491760"/>
              <a:chExt cx="6685560" cy="6377400"/>
            </a:xfrm>
          </p:grpSpPr>
          <p:sp>
            <p:nvSpPr>
              <p:cNvPr id="250" name="Google Shape;341;g3061c93e257_2_0"/>
              <p:cNvSpPr/>
              <p:nvPr/>
            </p:nvSpPr>
            <p:spPr>
              <a:xfrm>
                <a:off x="4249800" y="491760"/>
                <a:ext cx="3827880" cy="1519200"/>
              </a:xfrm>
              <a:custGeom>
                <a:avLst/>
                <a:gdLst>
                  <a:gd name="textAreaLeft" fmla="*/ 0 w 3827880"/>
                  <a:gd name="textAreaRight" fmla="*/ 3829320 w 3827880"/>
                  <a:gd name="textAreaTop" fmla="*/ 0 h 1519200"/>
                  <a:gd name="textAreaBottom" fmla="*/ 1520640 h 151920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2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51" name="Google Shape;342;g3061c93e257_2_0"/>
              <p:cNvSpPr/>
              <p:nvPr/>
            </p:nvSpPr>
            <p:spPr>
              <a:xfrm>
                <a:off x="2975400" y="1765800"/>
                <a:ext cx="1519200" cy="3827880"/>
              </a:xfrm>
              <a:custGeom>
                <a:avLst/>
                <a:gdLst>
                  <a:gd name="textAreaLeft" fmla="*/ 0 w 1519200"/>
                  <a:gd name="textAreaRight" fmla="*/ 1520640 w 1519200"/>
                  <a:gd name="textAreaTop" fmla="*/ 0 h 3827880"/>
                  <a:gd name="textAreaBottom" fmla="*/ 3829320 h 382788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2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52" name="Google Shape;343;g3061c93e257_2_0"/>
              <p:cNvSpPr/>
              <p:nvPr/>
            </p:nvSpPr>
            <p:spPr>
              <a:xfrm>
                <a:off x="4249440" y="1765800"/>
                <a:ext cx="5411520" cy="5103360"/>
              </a:xfrm>
              <a:custGeom>
                <a:avLst/>
                <a:gdLst>
                  <a:gd name="textAreaLeft" fmla="*/ 0 w 5411520"/>
                  <a:gd name="textAreaRight" fmla="*/ 5412960 w 5411520"/>
                  <a:gd name="textAreaTop" fmla="*/ 0 h 5103360"/>
                  <a:gd name="textAreaBottom" fmla="*/ 5104800 h 510336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2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53" name="Google Shape;344;g3061c93e257_2_0"/>
              <p:cNvSpPr/>
              <p:nvPr/>
            </p:nvSpPr>
            <p:spPr>
              <a:xfrm>
                <a:off x="4585680" y="2101680"/>
                <a:ext cx="3155760" cy="3155760"/>
              </a:xfrm>
              <a:custGeom>
                <a:avLst/>
                <a:gdLst>
                  <a:gd name="textAreaLeft" fmla="*/ 0 w 3155760"/>
                  <a:gd name="textAreaRight" fmla="*/ 3157200 w 3155760"/>
                  <a:gd name="textAreaTop" fmla="*/ 0 h 3155760"/>
                  <a:gd name="textAreaBottom" fmla="*/ 3157200 h 315576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2">
                  <a:alpha val="4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254" name="Google Shape;345;g3061c93e257_2_0"/>
            <p:cNvSpPr/>
            <p:nvPr/>
          </p:nvSpPr>
          <p:spPr>
            <a:xfrm>
              <a:off x="1434960" y="-728280"/>
              <a:ext cx="3219840" cy="4799160"/>
            </a:xfrm>
            <a:custGeom>
              <a:avLst/>
              <a:gdLst>
                <a:gd name="textAreaLeft" fmla="*/ 0 w 3219840"/>
                <a:gd name="textAreaRight" fmla="*/ 3221280 w 3219840"/>
                <a:gd name="textAreaTop" fmla="*/ 0 h 4799160"/>
                <a:gd name="textAreaBottom" fmla="*/ 4800600 h 47991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2">
                <a:alpha val="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55" name="Google Shape;346;g3061c93e257_2_0"/>
            <p:cNvSpPr/>
            <p:nvPr/>
          </p:nvSpPr>
          <p:spPr>
            <a:xfrm>
              <a:off x="1972080" y="5502600"/>
              <a:ext cx="5037840" cy="2939040"/>
            </a:xfrm>
            <a:custGeom>
              <a:avLst/>
              <a:gdLst>
                <a:gd name="textAreaLeft" fmla="*/ 0 w 5037840"/>
                <a:gd name="textAreaRight" fmla="*/ 5039280 w 5037840"/>
                <a:gd name="textAreaTop" fmla="*/ 0 h 2939040"/>
                <a:gd name="textAreaBottom" fmla="*/ 2940480 h 293904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2">
                <a:alpha val="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56" name="Google Shape;347;g3061c93e257_2_0"/>
            <p:cNvSpPr/>
            <p:nvPr/>
          </p:nvSpPr>
          <p:spPr>
            <a:xfrm>
              <a:off x="6247080" y="-1088280"/>
              <a:ext cx="4506840" cy="3530520"/>
            </a:xfrm>
            <a:custGeom>
              <a:avLst/>
              <a:gdLst>
                <a:gd name="textAreaLeft" fmla="*/ 0 w 4506840"/>
                <a:gd name="textAreaRight" fmla="*/ 4508280 w 4506840"/>
                <a:gd name="textAreaTop" fmla="*/ 0 h 3530520"/>
                <a:gd name="textAreaBottom" fmla="*/ 3531960 h 353052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2">
                <a:alpha val="4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756162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Kiedy szukam pomocy, a kiedy jestem skarżypytą/donosicielem?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8" name="Google Shape;353;p7" descr="Obraz zawierający szkic, rysowanie, Grafika liniowa, ilustracja&#10;&#10;Opis wygenerowany automatycznie"/>
          <p:cNvPicPr/>
          <p:nvPr/>
        </p:nvPicPr>
        <p:blipFill>
          <a:blip r:embed="rId2" cstate="print"/>
          <a:stretch/>
        </p:blipFill>
        <p:spPr>
          <a:xfrm>
            <a:off x="4291380" y="2524770"/>
            <a:ext cx="4182300" cy="316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9" name="Google Shape;354;p7" descr="Obraz zawierający szkic, rysowanie, Grafika liniowa, kreskówka&#10;&#10;Opis wygenerowany automatycznie"/>
          <p:cNvPicPr/>
          <p:nvPr/>
        </p:nvPicPr>
        <p:blipFill>
          <a:blip r:embed="rId3" cstate="print"/>
          <a:stretch/>
        </p:blipFill>
        <p:spPr>
          <a:xfrm>
            <a:off x="388800" y="2223450"/>
            <a:ext cx="4182300" cy="3165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359;p8"/>
          <p:cNvGrpSpPr/>
          <p:nvPr/>
        </p:nvGrpSpPr>
        <p:grpSpPr>
          <a:xfrm>
            <a:off x="3716820" y="524340"/>
            <a:ext cx="6990300" cy="7147980"/>
            <a:chOff x="4955760" y="-443880"/>
            <a:chExt cx="9320400" cy="9530640"/>
          </a:xfrm>
        </p:grpSpPr>
        <p:grpSp>
          <p:nvGrpSpPr>
            <p:cNvPr id="261" name="Google Shape;360;p8"/>
            <p:cNvGrpSpPr/>
            <p:nvPr/>
          </p:nvGrpSpPr>
          <p:grpSpPr>
            <a:xfrm>
              <a:off x="6496560" y="1136160"/>
              <a:ext cx="6681960" cy="6374520"/>
              <a:chOff x="6496560" y="1136160"/>
              <a:chExt cx="6681960" cy="6374520"/>
            </a:xfrm>
          </p:grpSpPr>
          <p:sp>
            <p:nvSpPr>
              <p:cNvPr id="262" name="Google Shape;361;p8"/>
              <p:cNvSpPr/>
              <p:nvPr/>
            </p:nvSpPr>
            <p:spPr>
              <a:xfrm>
                <a:off x="7770960" y="1136160"/>
                <a:ext cx="3825360" cy="1518120"/>
              </a:xfrm>
              <a:custGeom>
                <a:avLst/>
                <a:gdLst>
                  <a:gd name="textAreaLeft" fmla="*/ 0 w 3825360"/>
                  <a:gd name="textAreaRight" fmla="*/ 3826800 w 3825360"/>
                  <a:gd name="textAreaTop" fmla="*/ 0 h 1518120"/>
                  <a:gd name="textAreaBottom" fmla="*/ 1519560 h 1518120"/>
                </a:gdLst>
                <a:ahLst/>
                <a:cxnLst/>
                <a:rect l="textAreaLeft" t="textAreaTop" r="textAreaRight" b="textAreaBottom"/>
                <a:pathLst>
                  <a:path w="3056450" h="1213648">
                    <a:moveTo>
                      <a:pt x="1528226" y="979194"/>
                    </a:moveTo>
                    <a:cubicBezTo>
                      <a:pt x="1830653" y="979194"/>
                      <a:pt x="2113049" y="1065226"/>
                      <a:pt x="2352430" y="1213649"/>
                    </a:cubicBezTo>
                    <a:lnTo>
                      <a:pt x="3056451" y="509627"/>
                    </a:lnTo>
                    <a:cubicBezTo>
                      <a:pt x="2630886" y="189633"/>
                      <a:pt x="2101721" y="0"/>
                      <a:pt x="1528226" y="0"/>
                    </a:cubicBezTo>
                    <a:cubicBezTo>
                      <a:pt x="954730" y="0"/>
                      <a:pt x="425565" y="189633"/>
                      <a:pt x="0" y="509627"/>
                    </a:cubicBezTo>
                    <a:lnTo>
                      <a:pt x="704021" y="1213649"/>
                    </a:lnTo>
                    <a:cubicBezTo>
                      <a:pt x="943566" y="1065226"/>
                      <a:pt x="1225798" y="979194"/>
                      <a:pt x="1528390" y="979194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63" name="Google Shape;362;p8"/>
              <p:cNvSpPr/>
              <p:nvPr/>
            </p:nvSpPr>
            <p:spPr>
              <a:xfrm>
                <a:off x="6496560" y="2410560"/>
                <a:ext cx="1518120" cy="3825360"/>
              </a:xfrm>
              <a:custGeom>
                <a:avLst/>
                <a:gdLst>
                  <a:gd name="textAreaLeft" fmla="*/ 0 w 1518120"/>
                  <a:gd name="textAreaRight" fmla="*/ 1519560 w 1518120"/>
                  <a:gd name="textAreaTop" fmla="*/ 0 h 3825360"/>
                  <a:gd name="textAreaBottom" fmla="*/ 3826800 h 3825360"/>
                </a:gdLst>
                <a:ahLst/>
                <a:cxnLst/>
                <a:rect l="textAreaLeft" t="textAreaTop" r="textAreaRight" b="textAreaBottom"/>
                <a:pathLst>
                  <a:path w="1213648" h="3056451">
                    <a:moveTo>
                      <a:pt x="979194" y="1528226"/>
                    </a:moveTo>
                    <a:cubicBezTo>
                      <a:pt x="979194" y="1225798"/>
                      <a:pt x="1065062" y="943402"/>
                      <a:pt x="1213649" y="703857"/>
                    </a:cubicBezTo>
                    <a:lnTo>
                      <a:pt x="509627" y="0"/>
                    </a:lnTo>
                    <a:cubicBezTo>
                      <a:pt x="189633" y="425565"/>
                      <a:pt x="0" y="954731"/>
                      <a:pt x="0" y="1528226"/>
                    </a:cubicBezTo>
                    <a:cubicBezTo>
                      <a:pt x="0" y="2101721"/>
                      <a:pt x="189633" y="2630886"/>
                      <a:pt x="509627" y="3056451"/>
                    </a:cubicBezTo>
                    <a:lnTo>
                      <a:pt x="1213649" y="2352430"/>
                    </a:lnTo>
                    <a:cubicBezTo>
                      <a:pt x="1065226" y="2112885"/>
                      <a:pt x="979194" y="1830653"/>
                      <a:pt x="979194" y="152806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64" name="Google Shape;363;p8"/>
              <p:cNvSpPr/>
              <p:nvPr/>
            </p:nvSpPr>
            <p:spPr>
              <a:xfrm>
                <a:off x="7770600" y="2410560"/>
                <a:ext cx="5407920" cy="5100120"/>
              </a:xfrm>
              <a:custGeom>
                <a:avLst/>
                <a:gdLst>
                  <a:gd name="textAreaLeft" fmla="*/ 0 w 5407920"/>
                  <a:gd name="textAreaRight" fmla="*/ 5409360 w 5407920"/>
                  <a:gd name="textAreaTop" fmla="*/ 0 h 5100120"/>
                  <a:gd name="textAreaBottom" fmla="*/ 5101560 h 5100120"/>
                </a:gdLst>
                <a:ahLst/>
                <a:cxnLst/>
                <a:rect l="textAreaLeft" t="textAreaTop" r="textAreaRight" b="textAreaBottom"/>
                <a:pathLst>
                  <a:path w="4320504" h="4074556">
                    <a:moveTo>
                      <a:pt x="3666231" y="2911477"/>
                    </a:moveTo>
                    <a:cubicBezTo>
                      <a:pt x="3924493" y="2513166"/>
                      <a:pt x="4074557" y="2038346"/>
                      <a:pt x="4074557" y="1528226"/>
                    </a:cubicBezTo>
                    <a:cubicBezTo>
                      <a:pt x="4074557" y="954731"/>
                      <a:pt x="3884924" y="425565"/>
                      <a:pt x="3564929" y="0"/>
                    </a:cubicBezTo>
                    <a:lnTo>
                      <a:pt x="2860908" y="704021"/>
                    </a:lnTo>
                    <a:cubicBezTo>
                      <a:pt x="3009330" y="943566"/>
                      <a:pt x="3095363" y="1225798"/>
                      <a:pt x="3095363" y="1528390"/>
                    </a:cubicBezTo>
                    <a:cubicBezTo>
                      <a:pt x="3095363" y="1830981"/>
                      <a:pt x="3016555" y="2088750"/>
                      <a:pt x="2879625" y="2321563"/>
                    </a:cubicBezTo>
                    <a:cubicBezTo>
                      <a:pt x="2877983" y="2332235"/>
                      <a:pt x="2876177" y="2343400"/>
                      <a:pt x="2874043" y="2355057"/>
                    </a:cubicBezTo>
                    <a:cubicBezTo>
                      <a:pt x="2786697" y="2837758"/>
                      <a:pt x="3000957" y="3146917"/>
                      <a:pt x="3441955" y="3483987"/>
                    </a:cubicBezTo>
                    <a:cubicBezTo>
                      <a:pt x="2879625" y="3622066"/>
                      <a:pt x="2339788" y="3290742"/>
                      <a:pt x="2126020" y="2976986"/>
                    </a:cubicBezTo>
                    <a:cubicBezTo>
                      <a:pt x="1941805" y="3053003"/>
                      <a:pt x="1740023" y="3095363"/>
                      <a:pt x="1528390" y="3095363"/>
                    </a:cubicBezTo>
                    <a:cubicBezTo>
                      <a:pt x="1225963" y="3095363"/>
                      <a:pt x="943566" y="3009330"/>
                      <a:pt x="704021" y="2860908"/>
                    </a:cubicBezTo>
                    <a:lnTo>
                      <a:pt x="0" y="3564929"/>
                    </a:lnTo>
                    <a:cubicBezTo>
                      <a:pt x="425729" y="3884924"/>
                      <a:pt x="954895" y="4074557"/>
                      <a:pt x="1528390" y="4074557"/>
                    </a:cubicBezTo>
                    <a:cubicBezTo>
                      <a:pt x="1874162" y="4074557"/>
                      <a:pt x="2203679" y="4005436"/>
                      <a:pt x="2504300" y="3880656"/>
                    </a:cubicBezTo>
                    <a:cubicBezTo>
                      <a:pt x="3324399" y="4251876"/>
                      <a:pt x="3862102" y="4033347"/>
                      <a:pt x="4320505" y="3697262"/>
                    </a:cubicBezTo>
                    <a:cubicBezTo>
                      <a:pt x="4320505" y="3697262"/>
                      <a:pt x="3858162" y="3365774"/>
                      <a:pt x="3666067" y="2911641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  <p:sp>
            <p:nvSpPr>
              <p:cNvPr id="265" name="Google Shape;364;p8"/>
              <p:cNvSpPr/>
              <p:nvPr/>
            </p:nvSpPr>
            <p:spPr>
              <a:xfrm>
                <a:off x="8106840" y="2746440"/>
                <a:ext cx="3153600" cy="3153600"/>
              </a:xfrm>
              <a:custGeom>
                <a:avLst/>
                <a:gdLst>
                  <a:gd name="textAreaLeft" fmla="*/ 0 w 3153600"/>
                  <a:gd name="textAreaRight" fmla="*/ 3155040 w 3153600"/>
                  <a:gd name="textAreaTop" fmla="*/ 0 h 3153600"/>
                  <a:gd name="textAreaBottom" fmla="*/ 3155040 h 3153600"/>
                </a:gdLst>
                <a:ahLst/>
                <a:cxnLst/>
                <a:rect l="textAreaLeft" t="textAreaTop" r="textAreaRight" b="textAreaBottom"/>
                <a:pathLst>
                  <a:path w="2519897" h="2519897">
                    <a:moveTo>
                      <a:pt x="2519898" y="1259949"/>
                    </a:moveTo>
                    <a:cubicBezTo>
                      <a:pt x="2519898" y="1955799"/>
                      <a:pt x="1955799" y="2519898"/>
                      <a:pt x="1259949" y="2519898"/>
                    </a:cubicBezTo>
                    <a:cubicBezTo>
                      <a:pt x="564098" y="2519898"/>
                      <a:pt x="0" y="1955800"/>
                      <a:pt x="0" y="1259949"/>
                    </a:cubicBezTo>
                    <a:cubicBezTo>
                      <a:pt x="0" y="564098"/>
                      <a:pt x="564098" y="0"/>
                      <a:pt x="1259949" y="0"/>
                    </a:cubicBezTo>
                    <a:cubicBezTo>
                      <a:pt x="1955799" y="0"/>
                      <a:pt x="2519898" y="564098"/>
                      <a:pt x="2519898" y="1259949"/>
                    </a:cubicBez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 anchor="ctr">
                <a:noAutofit/>
              </a:bodyPr>
              <a:lstStyle/>
              <a:p>
                <a:pPr defTabSz="685800">
                  <a:lnSpc>
                    <a:spcPct val="100000"/>
                  </a:lnSpc>
                  <a:tabLst>
                    <a:tab pos="0" algn="l"/>
                  </a:tabLst>
                </a:pPr>
                <a:endParaRPr lang="pl-PL" sz="100" b="0" u="none" strike="noStrike">
                  <a:solidFill>
                    <a:srgbClr val="000000"/>
                  </a:solidFill>
                  <a:uFillTx/>
                  <a:latin typeface="Arial"/>
                  <a:ea typeface="Arial"/>
                </a:endParaRPr>
              </a:p>
            </p:txBody>
          </p:sp>
        </p:grpSp>
        <p:sp>
          <p:nvSpPr>
            <p:cNvPr id="266" name="Google Shape;365;p8"/>
            <p:cNvSpPr/>
            <p:nvPr/>
          </p:nvSpPr>
          <p:spPr>
            <a:xfrm>
              <a:off x="4955760" y="-83880"/>
              <a:ext cx="3220920" cy="4800960"/>
            </a:xfrm>
            <a:custGeom>
              <a:avLst/>
              <a:gdLst>
                <a:gd name="textAreaLeft" fmla="*/ 0 w 3220920"/>
                <a:gd name="textAreaRight" fmla="*/ 3222360 w 3220920"/>
                <a:gd name="textAreaTop" fmla="*/ 0 h 4800960"/>
                <a:gd name="textAreaBottom" fmla="*/ 4802400 h 4800960"/>
              </a:gdLst>
              <a:ahLst/>
              <a:cxnLst/>
              <a:rect l="textAreaLeft" t="textAreaTop" r="textAreaRight" b="textAreaBottom"/>
              <a:pathLst>
                <a:path w="3221394" h="4800649">
                  <a:moveTo>
                    <a:pt x="3221394" y="1130472"/>
                  </a:moveTo>
                  <a:cubicBezTo>
                    <a:pt x="2617408" y="1437471"/>
                    <a:pt x="2088519" y="1910687"/>
                    <a:pt x="1711228" y="2532497"/>
                  </a:cubicBezTo>
                  <a:cubicBezTo>
                    <a:pt x="1333737" y="3154507"/>
                    <a:pt x="1158308" y="3842002"/>
                    <a:pt x="1164716" y="4519684"/>
                  </a:cubicBezTo>
                  <a:lnTo>
                    <a:pt x="16221" y="4800650"/>
                  </a:lnTo>
                  <a:cubicBezTo>
                    <a:pt x="5407" y="4670080"/>
                    <a:pt x="0" y="4537708"/>
                    <a:pt x="0" y="4404334"/>
                  </a:cubicBezTo>
                  <a:cubicBezTo>
                    <a:pt x="0" y="2417347"/>
                    <a:pt x="1216183" y="714731"/>
                    <a:pt x="2944834" y="0"/>
                  </a:cubicBezTo>
                  <a:lnTo>
                    <a:pt x="3221394" y="1130472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67" name="Google Shape;366;p8"/>
            <p:cNvSpPr/>
            <p:nvPr/>
          </p:nvSpPr>
          <p:spPr>
            <a:xfrm>
              <a:off x="5492880" y="6147000"/>
              <a:ext cx="5039640" cy="2939760"/>
            </a:xfrm>
            <a:custGeom>
              <a:avLst/>
              <a:gdLst>
                <a:gd name="textAreaLeft" fmla="*/ 0 w 5039640"/>
                <a:gd name="textAreaRight" fmla="*/ 5041080 w 5039640"/>
                <a:gd name="textAreaTop" fmla="*/ 0 h 2939760"/>
                <a:gd name="textAreaBottom" fmla="*/ 2941200 h 2939760"/>
              </a:gdLst>
              <a:ahLst/>
              <a:cxnLst/>
              <a:rect l="textAreaLeft" t="textAreaTop" r="textAreaRight" b="textAreaBottom"/>
              <a:pathLst>
                <a:path w="5039361" h="2940329">
                  <a:moveTo>
                    <a:pt x="1101835" y="0"/>
                  </a:moveTo>
                  <a:cubicBezTo>
                    <a:pt x="1460702" y="574748"/>
                    <a:pt x="1978576" y="1059980"/>
                    <a:pt x="2631226" y="1381198"/>
                  </a:cubicBezTo>
                  <a:cubicBezTo>
                    <a:pt x="3284076" y="1702616"/>
                    <a:pt x="3984187" y="1816965"/>
                    <a:pt x="4658666" y="1751080"/>
                  </a:cubicBezTo>
                  <a:lnTo>
                    <a:pt x="5039361" y="2870537"/>
                  </a:lnTo>
                  <a:cubicBezTo>
                    <a:pt x="4910193" y="2892766"/>
                    <a:pt x="4778822" y="2909788"/>
                    <a:pt x="4646049" y="2921603"/>
                  </a:cubicBezTo>
                  <a:cubicBezTo>
                    <a:pt x="2666672" y="3096231"/>
                    <a:pt x="863925" y="2034248"/>
                    <a:pt x="0" y="375088"/>
                  </a:cubicBezTo>
                  <a:lnTo>
                    <a:pt x="1101835" y="200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268" name="Google Shape;367;p8"/>
            <p:cNvSpPr/>
            <p:nvPr/>
          </p:nvSpPr>
          <p:spPr>
            <a:xfrm>
              <a:off x="9767880" y="-443880"/>
              <a:ext cx="4508280" cy="3531960"/>
            </a:xfrm>
            <a:custGeom>
              <a:avLst/>
              <a:gdLst>
                <a:gd name="textAreaLeft" fmla="*/ 0 w 4508280"/>
                <a:gd name="textAreaRight" fmla="*/ 4509720 w 4508280"/>
                <a:gd name="textAreaTop" fmla="*/ 0 h 3531960"/>
                <a:gd name="textAreaBottom" fmla="*/ 3533400 h 3531960"/>
              </a:gdLst>
              <a:ahLst/>
              <a:cxnLst/>
              <a:rect l="textAreaLeft" t="textAreaTop" r="textAreaRight" b="textAreaBottom"/>
              <a:pathLst>
                <a:path w="4508269" h="3531998">
                  <a:moveTo>
                    <a:pt x="3356771" y="3531998"/>
                  </a:moveTo>
                  <a:cubicBezTo>
                    <a:pt x="3107046" y="2902178"/>
                    <a:pt x="2685096" y="2331636"/>
                    <a:pt x="2100935" y="1898271"/>
                  </a:cubicBezTo>
                  <a:cubicBezTo>
                    <a:pt x="1516574" y="1464707"/>
                    <a:pt x="848305" y="1226196"/>
                    <a:pt x="173025" y="1169723"/>
                  </a:cubicBezTo>
                  <a:lnTo>
                    <a:pt x="0" y="0"/>
                  </a:lnTo>
                  <a:cubicBezTo>
                    <a:pt x="130971" y="1402"/>
                    <a:pt x="263343" y="8211"/>
                    <a:pt x="396116" y="20627"/>
                  </a:cubicBezTo>
                  <a:cubicBezTo>
                    <a:pt x="2374491" y="205067"/>
                    <a:pt x="3956952" y="1573849"/>
                    <a:pt x="4508270" y="3361376"/>
                  </a:cubicBezTo>
                  <a:lnTo>
                    <a:pt x="3356971" y="3531798"/>
                  </a:ln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 anchor="ctr">
              <a:noAutofit/>
            </a:bodyPr>
            <a:lstStyle/>
            <a:p>
              <a:pPr defTabSz="685800">
                <a:lnSpc>
                  <a:spcPct val="100000"/>
                </a:lnSpc>
                <a:tabLst>
                  <a:tab pos="0" algn="l"/>
                </a:tabLst>
              </a:pPr>
              <a:endParaRPr lang="pl-PL" sz="1050" b="0" u="none" strike="noStrike">
                <a:solidFill>
                  <a:srgbClr val="000000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269" name="Google Shape;368;p8"/>
          <p:cNvSpPr/>
          <p:nvPr/>
        </p:nvSpPr>
        <p:spPr>
          <a:xfrm>
            <a:off x="297270" y="1805490"/>
            <a:ext cx="6034770" cy="40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57310" indent="-257310" defTabSz="685800">
              <a:lnSpc>
                <a:spcPct val="100000"/>
              </a:lnSpc>
              <a:buClr>
                <a:srgbClr val="29B9D1"/>
              </a:buClr>
              <a:buFont typeface="Calibri"/>
              <a:buAutoNum type="arabicPeriod"/>
            </a:pP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Kod wpisywany do aplikacji jest kodem szkoły – </a:t>
            </a:r>
            <a:r>
              <a:rPr lang="pl-PL" sz="1350" b="1" u="sng" strike="noStrike">
                <a:solidFill>
                  <a:srgbClr val="00365E"/>
                </a:solidFill>
                <a:uFillTx/>
                <a:latin typeface="Calibri"/>
                <a:ea typeface="Calibri"/>
              </a:rPr>
              <a:t>wszyscy uczniowie wpisują </a:t>
            </a:r>
            <a:r>
              <a:rPr sz="1350"/>
              <a:t/>
            </a:r>
            <a:br>
              <a:rPr sz="1350"/>
            </a:br>
            <a:r>
              <a:rPr lang="pl-PL" sz="1350" b="1" u="sng" strike="noStrike">
                <a:solidFill>
                  <a:srgbClr val="00365E"/>
                </a:solidFill>
                <a:uFillTx/>
                <a:latin typeface="Calibri"/>
                <a:ea typeface="Calibri"/>
              </a:rPr>
              <a:t>ten sam kod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257310" defTabSz="685800">
              <a:lnSpc>
                <a:spcPct val="100000"/>
              </a:lnSpc>
              <a:spcBef>
                <a:spcPts val="899"/>
              </a:spcBef>
              <a:buClr>
                <a:srgbClr val="29B9D1"/>
              </a:buClr>
              <a:buFont typeface="Calibri"/>
              <a:buAutoNum type="arabicPeriod"/>
            </a:pP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Uczniowie nie podają swoich danych i nie są identyfikowani w żaden</a:t>
            </a:r>
            <a:r>
              <a:rPr sz="1350"/>
              <a:t/>
            </a:r>
            <a:br>
              <a:rPr sz="1350"/>
            </a:b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sposób (żaden uczeń nie jest powiązany z numerem z dziennika lub innym indywidulnym identyfikatorem)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257310" defTabSz="685800">
              <a:lnSpc>
                <a:spcPct val="100000"/>
              </a:lnSpc>
              <a:spcBef>
                <a:spcPts val="899"/>
              </a:spcBef>
              <a:buClr>
                <a:srgbClr val="29B9D1"/>
              </a:buClr>
              <a:buFont typeface="Calibri"/>
              <a:buAutoNum type="arabicPeriod"/>
            </a:pP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Tożsamość ucznia będzie znana </a:t>
            </a:r>
            <a:r>
              <a:rPr lang="pl-PL" sz="1350" b="1" u="none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interwentowi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  który otrzyma jego wiadomość wyłącznie </a:t>
            </a:r>
            <a:r>
              <a:rPr lang="pl-PL" sz="1350" b="1" u="sng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wtedy kiedy uczeń sam poda  informacje</a:t>
            </a:r>
            <a:r>
              <a:rPr lang="pl-PL" sz="1350" b="0" u="sng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 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(takie jakie chce i tyle ile chce)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257310" defTabSz="685800">
              <a:lnSpc>
                <a:spcPct val="100000"/>
              </a:lnSpc>
              <a:spcBef>
                <a:spcPts val="899"/>
              </a:spcBef>
              <a:buClr>
                <a:srgbClr val="29B9D1"/>
              </a:buClr>
              <a:buFont typeface="Calibri"/>
              <a:buAutoNum type="arabicPeriod"/>
            </a:pP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Dane dotyczące zgłoszeń i rozmowy ucznia </a:t>
            </a:r>
            <a:r>
              <a:rPr lang="pl-PL" sz="1350" b="1" u="sng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i interwenta są dostępne</a:t>
            </a:r>
            <a:r>
              <a:rPr sz="1350"/>
              <a:t/>
            </a:r>
            <a:br>
              <a:rPr sz="1350"/>
            </a:br>
            <a:r>
              <a:rPr lang="pl-PL" sz="1350" b="1" u="sng" strike="noStrike">
                <a:solidFill>
                  <a:srgbClr val="00497E"/>
                </a:solidFill>
                <a:uFillTx/>
                <a:latin typeface="Calibri"/>
                <a:ea typeface="Calibri"/>
              </a:rPr>
              <a:t>tylko interwentom</a:t>
            </a: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, którzy jaki jedyni mają dostęp do panelu interwenta w szkole.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257310" defTabSz="685800">
              <a:lnSpc>
                <a:spcPct val="100000"/>
              </a:lnSpc>
              <a:spcBef>
                <a:spcPts val="893"/>
              </a:spcBef>
              <a:spcAft>
                <a:spcPts val="744"/>
              </a:spcAft>
              <a:buClr>
                <a:srgbClr val="29B9D1"/>
              </a:buClr>
              <a:buFont typeface="Calibri"/>
              <a:buAutoNum type="arabicPeriod"/>
            </a:pPr>
            <a:r>
              <a:rPr lang="pl-PL" sz="1350" b="0" u="none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Nazwiska interwentów w naszej szkole – </a:t>
            </a:r>
            <a:r>
              <a:rPr lang="pl-PL" sz="1350" b="0" u="none" strike="noStrike">
                <a:solidFill>
                  <a:srgbClr val="222222"/>
                </a:solidFill>
                <a:uFillTx/>
                <a:latin typeface="Arial;Helvetica"/>
                <a:ea typeface="Calibri"/>
              </a:rPr>
              <a:t>Joanna Konarska, Agnieszka Rożek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70270" defTabSz="685800">
              <a:lnSpc>
                <a:spcPct val="100000"/>
              </a:lnSpc>
              <a:spcBef>
                <a:spcPts val="2700"/>
              </a:spcBef>
              <a:tabLst>
                <a:tab pos="0" algn="l"/>
              </a:tabLst>
            </a:pPr>
            <a:r>
              <a:rPr lang="pl-PL" sz="1350" b="1" u="sng" strike="noStrike">
                <a:solidFill>
                  <a:srgbClr val="000000"/>
                </a:solidFill>
                <a:uFillTx/>
                <a:latin typeface="Calibri"/>
                <a:ea typeface="Calibri"/>
              </a:rPr>
              <a:t>Rozwiązanie RESQL nie przetwarza danych osobowych uczniów. Jedyną informacją o uczniach jest unikalny nadany w systemie identyfikator urządzenia, na którym uczeń zarejestrował aplikację. </a:t>
            </a: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57310" indent="-171450" defTabSz="685800">
              <a:lnSpc>
                <a:spcPct val="155000"/>
              </a:lnSpc>
              <a:tabLst>
                <a:tab pos="0" algn="l"/>
              </a:tabLst>
            </a:pPr>
            <a:endParaRPr lang="pl-PL" sz="13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297000" y="1467990"/>
            <a:ext cx="6035040" cy="2878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6858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100" b="1" u="none" strike="noStrike">
                <a:solidFill>
                  <a:schemeClr val="accent1"/>
                </a:solidFill>
                <a:uFillTx/>
                <a:latin typeface="Calibri"/>
                <a:ea typeface="Calibri"/>
              </a:rPr>
              <a:t>Anonimowość</a:t>
            </a:r>
            <a:endParaRPr lang="pl-PL" sz="21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71" name="Google Shape;370;p8"/>
          <p:cNvCxnSpPr/>
          <p:nvPr/>
        </p:nvCxnSpPr>
        <p:spPr>
          <a:xfrm>
            <a:off x="640170" y="4939650"/>
            <a:ext cx="5578200" cy="1080"/>
          </a:xfrm>
          <a:prstGeom prst="straightConnector1">
            <a:avLst/>
          </a:prstGeom>
          <a:ln w="28575">
            <a:solidFill>
              <a:srgbClr val="23B6D0"/>
            </a:solidFill>
            <a:round/>
          </a:ln>
        </p:spPr>
      </p:cxnSp>
      <p:pic>
        <p:nvPicPr>
          <p:cNvPr id="272" name="Google Shape;371;p8"/>
          <p:cNvPicPr/>
          <p:nvPr/>
        </p:nvPicPr>
        <p:blipFill>
          <a:blip r:embed="rId2" cstate="print"/>
          <a:stretch/>
        </p:blipFill>
        <p:spPr>
          <a:xfrm>
            <a:off x="6571260" y="3021030"/>
            <a:ext cx="1433970" cy="22523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ESQL_Powerpoint_Standard_16_9">
  <a:themeElements>
    <a:clrScheme name="Niestandardowy 3">
      <a:dk1>
        <a:srgbClr val="333333"/>
      </a:dk1>
      <a:lt1>
        <a:srgbClr val="FFFFFF"/>
      </a:lt1>
      <a:dk2>
        <a:srgbClr val="00497E"/>
      </a:dk2>
      <a:lt2>
        <a:srgbClr val="E4E4E4"/>
      </a:lt2>
      <a:accent1>
        <a:srgbClr val="00497E"/>
      </a:accent1>
      <a:accent2>
        <a:srgbClr val="29B9D1"/>
      </a:accent2>
      <a:accent3>
        <a:srgbClr val="FDC420"/>
      </a:accent3>
      <a:accent4>
        <a:srgbClr val="92D050"/>
      </a:accent4>
      <a:accent5>
        <a:srgbClr val="BDBDBD"/>
      </a:accent5>
      <a:accent6>
        <a:srgbClr val="E4E4E4"/>
      </a:accent6>
      <a:hlink>
        <a:srgbClr val="29B9D1"/>
      </a:hlink>
      <a:folHlink>
        <a:srgbClr val="7030A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5366BC13DCD2468FC5FDD08B65A562" ma:contentTypeVersion="18" ma:contentTypeDescription="Utwórz nowy dokument." ma:contentTypeScope="" ma:versionID="e3e0471be069837e38af6ab0dde27580">
  <xsd:schema xmlns:xsd="http://www.w3.org/2001/XMLSchema" xmlns:xs="http://www.w3.org/2001/XMLSchema" xmlns:p="http://schemas.microsoft.com/office/2006/metadata/properties" xmlns:ns2="09a2c40e-c4f9-44b5-9cdf-d9fa13bf986a" xmlns:ns3="01909149-7140-4148-9ded-a5ed15feaf0b" targetNamespace="http://schemas.microsoft.com/office/2006/metadata/properties" ma:root="true" ma:fieldsID="6c19aea3a3214257f98c8eb2d08180f9" ns2:_="" ns3:_="">
    <xsd:import namespace="09a2c40e-c4f9-44b5-9cdf-d9fa13bf986a"/>
    <xsd:import namespace="01909149-7140-4148-9ded-a5ed15feaf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c40e-c4f9-44b5-9cdf-d9fa13bf98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588800cc-1a51-40cb-a296-91f970f1b4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09149-7140-4148-9ded-a5ed15feaf0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aa4cf2f-fa6f-4469-8a0a-3d63527dcaba}" ma:internalName="TaxCatchAll" ma:showField="CatchAllData" ma:web="01909149-7140-4148-9ded-a5ed15feaf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909149-7140-4148-9ded-a5ed15feaf0b" xsi:nil="true"/>
    <lcf76f155ced4ddcb4097134ff3c332f xmlns="09a2c40e-c4f9-44b5-9cdf-d9fa13bf986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49D0C3-DC13-46A8-A505-C4A834FC99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2c40e-c4f9-44b5-9cdf-d9fa13bf986a"/>
    <ds:schemaRef ds:uri="01909149-7140-4148-9ded-a5ed15feaf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011B5D-407E-4D2E-B83A-DC2C4CED6BFD}">
  <ds:schemaRefs>
    <ds:schemaRef ds:uri="http://schemas.microsoft.com/office/2006/metadata/properties"/>
    <ds:schemaRef ds:uri="http://schemas.microsoft.com/office/infopath/2007/PartnerControls"/>
    <ds:schemaRef ds:uri="01909149-7140-4148-9ded-a5ed15feaf0b"/>
    <ds:schemaRef ds:uri="09a2c40e-c4f9-44b5-9cdf-d9fa13bf986a"/>
  </ds:schemaRefs>
</ds:datastoreItem>
</file>

<file path=customXml/itemProps3.xml><?xml version="1.0" encoding="utf-8"?>
<ds:datastoreItem xmlns:ds="http://schemas.openxmlformats.org/officeDocument/2006/customXml" ds:itemID="{095E3441-B30D-49EE-B81C-1A074B2CB6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477</Words>
  <Application>Microsoft Office PowerPoint</Application>
  <PresentationFormat>Pokaz na ekranie (4:3)</PresentationFormat>
  <Paragraphs>128</Paragraphs>
  <Slides>35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12</vt:i4>
      </vt:variant>
      <vt:variant>
        <vt:lpstr>Tytuły slajdów</vt:lpstr>
      </vt:variant>
      <vt:variant>
        <vt:i4>35</vt:i4>
      </vt:variant>
    </vt:vector>
  </HeadingPairs>
  <TitlesOfParts>
    <vt:vector size="47" baseType="lpstr"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1_RESQL_Powerpoint_Standard_16_9</vt:lpstr>
      <vt:lpstr>RESQL – prezentacja dla Uczniów</vt:lpstr>
      <vt:lpstr>Podczas lekcji:</vt:lpstr>
      <vt:lpstr>Film - RESQL  </vt:lpstr>
      <vt:lpstr>Jak to działa?</vt:lpstr>
      <vt:lpstr>Na jakie problemy odpowiada RESQL?</vt:lpstr>
      <vt:lpstr>Bullying - prześladowanie rówieśnicze</vt:lpstr>
      <vt:lpstr>Koło przemocy rówieśniczej</vt:lpstr>
      <vt:lpstr>Kiedy szukam pomocy, a kiedy jestem skarżypytą/donosicielem?</vt:lpstr>
      <vt:lpstr>Anonimowość</vt:lpstr>
      <vt:lpstr>Slajd 10</vt:lpstr>
      <vt:lpstr>Jak zainstalować  aplikację?</vt:lpstr>
      <vt:lpstr>Instrukcja instalacji aplikacji RESQL na smartfonie ucznia </vt:lpstr>
      <vt:lpstr>Slajd 13</vt:lpstr>
      <vt:lpstr>Na ekranie smartfonu przechodzimy do  Play Store</vt:lpstr>
      <vt:lpstr>Slajd 15</vt:lpstr>
      <vt:lpstr>Pobrana aplikacja widoczna jest w folderze Wszystkie aplikacje/Aplikacje w przypadku systemu Android lub na  ekranie pulpitu w przypadku systemu IOS.</vt:lpstr>
      <vt:lpstr>Krok 3</vt:lpstr>
      <vt:lpstr>Slajd 18</vt:lpstr>
      <vt:lpstr>Slajd 19</vt:lpstr>
      <vt:lpstr>Slajd 20</vt:lpstr>
      <vt:lpstr>W naszej szkole zgłoszenia będą trafiały do:</vt:lpstr>
      <vt:lpstr>Ikona – Zgłoś przemoc</vt:lpstr>
      <vt:lpstr>Ikona – Przemoc relacyjna</vt:lpstr>
      <vt:lpstr>Ikona – Przemoc materialna</vt:lpstr>
      <vt:lpstr>Ikona – Przemoc elektroniczna</vt:lpstr>
      <vt:lpstr>Ikona – Przemoc fizyczna</vt:lpstr>
      <vt:lpstr>Ikona – Przemoc seksualna</vt:lpstr>
      <vt:lpstr>Jeżeli wybór kategorii jest dla ciebie trudny  lub nie odnajdujesz tego co jest ci potrzebne kliknij ikonę:</vt:lpstr>
      <vt:lpstr>Slajd 29</vt:lpstr>
      <vt:lpstr>Kolejne kroki </vt:lpstr>
      <vt:lpstr>Slajd 31</vt:lpstr>
      <vt:lpstr>Pamiętaj</vt:lpstr>
      <vt:lpstr>Slajd 33</vt:lpstr>
      <vt:lpstr>Slajd 34</vt:lpstr>
      <vt:lpstr>Slajd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Małgorzata Wójcik</dc:creator>
  <cp:lastModifiedBy>Renata</cp:lastModifiedBy>
  <cp:revision>15</cp:revision>
  <dcterms:created xsi:type="dcterms:W3CDTF">2023-11-14T06:23:05Z</dcterms:created>
  <dcterms:modified xsi:type="dcterms:W3CDTF">2025-09-22T12:29:05Z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Panoramiczny</vt:lpwstr>
  </property>
  <property fmtid="{D5CDD505-2E9C-101B-9397-08002B2CF9AE}" pid="4" name="Slides">
    <vt:i4>35</vt:i4>
  </property>
  <property fmtid="{D5CDD505-2E9C-101B-9397-08002B2CF9AE}" pid="5" name="ContentTypeId">
    <vt:lpwstr>0x0101003D5366BC13DCD2468FC5FDD08B65A562</vt:lpwstr>
  </property>
  <property fmtid="{D5CDD505-2E9C-101B-9397-08002B2CF9AE}" pid="6" name="MediaServiceImageTags">
    <vt:lpwstr/>
  </property>
</Properties>
</file>